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7" r:id="rId2"/>
    <p:sldId id="351" r:id="rId3"/>
    <p:sldId id="347" r:id="rId4"/>
    <p:sldId id="333" r:id="rId5"/>
    <p:sldId id="256" r:id="rId6"/>
    <p:sldId id="334" r:id="rId7"/>
    <p:sldId id="337" r:id="rId8"/>
    <p:sldId id="265" r:id="rId9"/>
    <p:sldId id="266" r:id="rId10"/>
    <p:sldId id="352" r:id="rId11"/>
    <p:sldId id="350" r:id="rId12"/>
    <p:sldId id="346" r:id="rId13"/>
    <p:sldId id="263" r:id="rId14"/>
    <p:sldId id="257" r:id="rId15"/>
    <p:sldId id="353" r:id="rId16"/>
    <p:sldId id="354" r:id="rId17"/>
    <p:sldId id="355" r:id="rId18"/>
    <p:sldId id="356" r:id="rId19"/>
    <p:sldId id="357" r:id="rId20"/>
    <p:sldId id="364" r:id="rId21"/>
    <p:sldId id="365" r:id="rId22"/>
    <p:sldId id="363" r:id="rId23"/>
    <p:sldId id="366" r:id="rId24"/>
    <p:sldId id="358" r:id="rId25"/>
    <p:sldId id="360" r:id="rId26"/>
    <p:sldId id="258" r:id="rId27"/>
    <p:sldId id="260" r:id="rId28"/>
    <p:sldId id="259" r:id="rId29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7899-C06B-47EA-9B0D-1CDDF7348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D5BDF-C620-4041-B190-CECD8C6F8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74EE9-4D85-46A9-B109-6714CA9E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1A3A-AEDF-4943-824B-AF3CACDE5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46828-FB44-4F9A-BDB9-E63D58C3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99779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7396-3AEF-486C-8525-BF9ACA44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B228C-6010-4DBF-B236-A6AF4F4D4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BFA22-265B-4F8E-ADFF-F2455D25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ADD15-94EB-423A-BA5B-B91914A1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D8EEA-24CF-49F1-B553-AE10F3F7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818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8D7DF-4539-40A4-80C7-D1F34C0CA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E4783-404B-4DE1-8182-B2218A65A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94238-16B4-4584-91CD-5E972840E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21A95-4C2B-4FD2-A38D-5EC8C56B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7B47A-6E21-4A82-B614-1F587FBC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5808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AD18-0B32-48E2-9F2B-D376B61A3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1C49-4E9F-4C94-BBFA-7392BB480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4E568-63DE-4205-87CE-E17E6BCA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7CAD4-3824-4B5F-A418-8ACAF461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C164A-B1D0-424C-A2E2-A9F5BCCE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9983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E8E5-23A8-47A4-88F4-B95A7910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68253-5B3A-447A-ADC2-0C8BE4578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73AA1-561D-4FFE-B442-F6CFF941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6464E-3AFC-4BA0-BF28-370EF8A1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D69D3-BA24-4060-9285-357B5E9D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760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C70D-6B90-4104-8474-1FD679BB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13EC-CC87-45E4-AF44-200565063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4AC8E-F488-4232-AB9B-6ED17A52A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E7F78-DC69-4234-BC8D-BFC84423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0FDA0-3343-45DF-A459-FB95092B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1C359-24D1-4E80-86EA-8AF400FA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041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7E11-C851-4EB6-B0D1-706D6098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8B93F-6EBC-4DB0-9B7F-55FEDD682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EA406-6882-4CAE-A2A2-D4337FC90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E8EC4-B06F-4FEE-93F7-4A5E7EDC4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72939-BB4A-47EF-B7C2-545AD5F56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7463B8-62AD-4572-8870-5D9583E1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D9020-13C6-4A01-9062-116CBDB8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6E360-A96D-4294-BDD9-8D30AE07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280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D8B4-FDD0-4295-AA02-910D862A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DBC4F-E358-4CBC-A901-391C97651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910D8-54C9-4D08-9A88-0F40F59D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D6BBE-3230-469F-8C07-697437BF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96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C5D8B-8E35-4AAD-9B39-DFCE1E28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50A86-993B-4432-8E24-B3038A75A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B5BEC-DA14-4AD2-9BD2-08A0B653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040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F38D-A1C5-4C99-B65E-5C9A6CFE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35779-96BF-4D5C-9DD4-8E205B8EF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91355-1A11-436E-BE8E-735C2BFF5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AD6CC-C80D-44F9-A593-F56F42D42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D3BA0-8E82-4779-AD47-B7D95590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12FA-4CB1-41AA-867E-B2EB4227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913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7471-4D8E-46A6-8DDE-333A51DFB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A599ED-7760-4950-9F08-4811664FC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AD56F-2ABB-4E21-ACBE-1B840C80E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CCEEC-77AE-4377-9684-F9FB0D0EC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F119C-868B-4F4A-B062-3630BE89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ADDCF-22DE-4708-A077-ED5CD025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06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1DF08-9E26-4F98-8DB7-897B98B0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FEA77-F1AB-412A-AA4B-C6AC3D9FE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B89A3-1440-45B4-9A8F-BFA7FE1B9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88F75-3725-4698-A921-E3C63704837C}" type="datetimeFigureOut">
              <a:rPr lang="x-none" smtClean="0"/>
              <a:t>12/08/2021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F52F2-8410-4AFD-8188-C3EFB879E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56923-087D-4713-B648-50A36EC81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83640-C429-4390-892F-3F1FC221B8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6124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2382" y="2149235"/>
            <a:ext cx="6387152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/>
              <a:t>Delivery systems</a:t>
            </a:r>
          </a:p>
          <a:p>
            <a:endParaRPr lang="en-US" sz="2000" b="1" dirty="0"/>
          </a:p>
        </p:txBody>
      </p:sp>
      <p:sp>
        <p:nvSpPr>
          <p:cNvPr id="3" name="מלבן 2"/>
          <p:cNvSpPr/>
          <p:nvPr/>
        </p:nvSpPr>
        <p:spPr>
          <a:xfrm>
            <a:off x="564109" y="355216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/>
              <a:t>Head of delivery systems</a:t>
            </a:r>
            <a:r>
              <a:rPr lang="en-US" dirty="0"/>
              <a:t>: Dr. </a:t>
            </a:r>
            <a:r>
              <a:rPr lang="en-US" dirty="0" err="1"/>
              <a:t>Maayan</a:t>
            </a:r>
            <a:r>
              <a:rPr lang="en-US" dirty="0"/>
              <a:t> </a:t>
            </a:r>
            <a:r>
              <a:rPr lang="en-US" dirty="0" err="1"/>
              <a:t>Eitan</a:t>
            </a:r>
            <a:r>
              <a:rPr lang="en-US" dirty="0"/>
              <a:t>-Wexler</a:t>
            </a:r>
          </a:p>
          <a:p>
            <a:endParaRPr lang="en-US" dirty="0"/>
          </a:p>
          <a:p>
            <a:r>
              <a:rPr lang="en-US" u="sng" dirty="0"/>
              <a:t>Team members: </a:t>
            </a:r>
          </a:p>
          <a:p>
            <a:r>
              <a:rPr lang="en-US" dirty="0"/>
              <a:t>Esther </a:t>
            </a:r>
            <a:r>
              <a:rPr lang="en-US" dirty="0" err="1"/>
              <a:t>Dahari</a:t>
            </a:r>
            <a:r>
              <a:rPr lang="en-US" dirty="0"/>
              <a:t> (Upstream)</a:t>
            </a:r>
          </a:p>
          <a:p>
            <a:r>
              <a:rPr lang="en-US" dirty="0" err="1"/>
              <a:t>Ophir</a:t>
            </a:r>
            <a:r>
              <a:rPr lang="en-US" dirty="0"/>
              <a:t> Weinstein (Downstream)</a:t>
            </a:r>
          </a:p>
          <a:p>
            <a:r>
              <a:rPr lang="en-US" dirty="0"/>
              <a:t> *</a:t>
            </a:r>
            <a:r>
              <a:rPr lang="en-US" dirty="0" err="1"/>
              <a:t>Itzhak</a:t>
            </a:r>
            <a:r>
              <a:rPr lang="en-US" dirty="0"/>
              <a:t> </a:t>
            </a:r>
            <a:r>
              <a:rPr lang="en-US" dirty="0" err="1"/>
              <a:t>Elhiv</a:t>
            </a:r>
            <a:r>
              <a:rPr lang="en-US" dirty="0"/>
              <a:t> (</a:t>
            </a:r>
            <a:r>
              <a:rPr lang="en-US" dirty="0" err="1"/>
              <a:t>ddPCR</a:t>
            </a:r>
            <a:r>
              <a:rPr lang="en-US" dirty="0"/>
              <a:t>)</a:t>
            </a:r>
            <a:endParaRPr lang="he-IL" dirty="0"/>
          </a:p>
        </p:txBody>
      </p:sp>
      <p:pic>
        <p:nvPicPr>
          <p:cNvPr id="1026" name="Picture 2" descr="centarix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35" y="1205327"/>
            <a:ext cx="78105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707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C65C5A-6B85-4A90-884C-A24BCE2C2ED8}"/>
              </a:ext>
            </a:extLst>
          </p:cNvPr>
          <p:cNvSpPr txBox="1"/>
          <p:nvPr/>
        </p:nvSpPr>
        <p:spPr>
          <a:xfrm>
            <a:off x="568299" y="44287"/>
            <a:ext cx="388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AAV production small scale</a:t>
            </a:r>
            <a:endParaRPr 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116A9-A06F-45A4-B10A-9B6511020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9" t="16870" r="1338" b="53606"/>
          <a:stretch/>
        </p:blipFill>
        <p:spPr>
          <a:xfrm>
            <a:off x="404371" y="1696193"/>
            <a:ext cx="1064288" cy="962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7B2D1-8E85-46FD-BFF9-D81B5605D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35" t="39183" r="65359" b="7892"/>
          <a:stretch/>
        </p:blipFill>
        <p:spPr>
          <a:xfrm>
            <a:off x="1091603" y="1100763"/>
            <a:ext cx="279919" cy="564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3A380-4257-4066-8C6C-E057EC4F4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6" t="6926" r="56146" b="8367"/>
          <a:stretch/>
        </p:blipFill>
        <p:spPr>
          <a:xfrm>
            <a:off x="428340" y="936669"/>
            <a:ext cx="279919" cy="728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0B2F3-0EC4-4EA8-81CB-BB4677C0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514" y="1696193"/>
            <a:ext cx="1527499" cy="10183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B2BDA2-926E-41B9-A16F-A943B4A94926}"/>
              </a:ext>
            </a:extLst>
          </p:cNvPr>
          <p:cNvGrpSpPr/>
          <p:nvPr/>
        </p:nvGrpSpPr>
        <p:grpSpPr>
          <a:xfrm rot="20089495">
            <a:off x="802610" y="4608680"/>
            <a:ext cx="1655350" cy="1945342"/>
            <a:chOff x="4916322" y="1365325"/>
            <a:chExt cx="2818329" cy="42133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F02126-A363-425E-9FA8-EB728603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32325" y="2249322"/>
              <a:ext cx="4127350" cy="2359356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5F5D03-1DF0-467B-A9B5-FE0F0C7E7E3F}"/>
                </a:ext>
              </a:extLst>
            </p:cNvPr>
            <p:cNvSpPr/>
            <p:nvPr/>
          </p:nvSpPr>
          <p:spPr>
            <a:xfrm>
              <a:off x="6720285" y="2473460"/>
              <a:ext cx="1014366" cy="31052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B5BBBF8-8856-434E-B1CE-6ED00E5253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46" r="37111" b="28202"/>
          <a:stretch/>
        </p:blipFill>
        <p:spPr>
          <a:xfrm>
            <a:off x="10075138" y="1333419"/>
            <a:ext cx="632562" cy="1743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32FF69-B6A2-4D60-83F9-258FEACB2D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46" r="37111" b="28202"/>
          <a:stretch/>
        </p:blipFill>
        <p:spPr>
          <a:xfrm>
            <a:off x="8347898" y="4800371"/>
            <a:ext cx="632562" cy="1743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9A67BD-50EF-4E71-9DAA-577373A42544}"/>
              </a:ext>
            </a:extLst>
          </p:cNvPr>
          <p:cNvSpPr txBox="1"/>
          <p:nvPr/>
        </p:nvSpPr>
        <p:spPr>
          <a:xfrm>
            <a:off x="27819" y="646218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3-plasmids</a:t>
            </a:r>
            <a:endParaRPr lang="x-none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382B62-4209-44EC-BFDB-B7F9E64FFDFC}"/>
              </a:ext>
            </a:extLst>
          </p:cNvPr>
          <p:cNvSpPr txBox="1"/>
          <p:nvPr/>
        </p:nvSpPr>
        <p:spPr>
          <a:xfrm>
            <a:off x="1030211" y="652720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Transfectant</a:t>
            </a:r>
            <a:endParaRPr lang="x-none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EFB934-A171-45EA-AF0F-8A63A6753E45}"/>
              </a:ext>
            </a:extLst>
          </p:cNvPr>
          <p:cNvSpPr txBox="1"/>
          <p:nvPr/>
        </p:nvSpPr>
        <p:spPr>
          <a:xfrm>
            <a:off x="721985" y="1131985"/>
            <a:ext cx="3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  <a:endParaRPr lang="x-non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6A070-584A-4E50-872F-9CEF4E11BE2D}"/>
              </a:ext>
            </a:extLst>
          </p:cNvPr>
          <p:cNvSpPr txBox="1"/>
          <p:nvPr/>
        </p:nvSpPr>
        <p:spPr>
          <a:xfrm>
            <a:off x="303808" y="2617319"/>
            <a:ext cx="187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SA: 113.4 cm</a:t>
            </a:r>
            <a:r>
              <a:rPr lang="en-US" sz="1400" i="1" baseline="30000" dirty="0"/>
              <a:t>2</a:t>
            </a:r>
          </a:p>
          <a:p>
            <a:r>
              <a:rPr lang="en-US" sz="1400" i="1" dirty="0"/>
              <a:t>Volume: 20 ml</a:t>
            </a:r>
            <a:endParaRPr lang="x-none" sz="1400" i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C2C45C-2310-4B64-BD3C-C35831BB6AD1}"/>
              </a:ext>
            </a:extLst>
          </p:cNvPr>
          <p:cNvCxnSpPr/>
          <p:nvPr/>
        </p:nvCxnSpPr>
        <p:spPr>
          <a:xfrm>
            <a:off x="1632082" y="2177340"/>
            <a:ext cx="190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1FCD4A-3CF8-4B3C-8BAB-4597D31ABA67}"/>
              </a:ext>
            </a:extLst>
          </p:cNvPr>
          <p:cNvSpPr txBox="1"/>
          <p:nvPr/>
        </p:nvSpPr>
        <p:spPr>
          <a:xfrm>
            <a:off x="1630286" y="1865852"/>
            <a:ext cx="19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120hrs production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CE9DFC-F707-4CA6-96C8-9C4CDA42BAEF}"/>
              </a:ext>
            </a:extLst>
          </p:cNvPr>
          <p:cNvSpPr txBox="1"/>
          <p:nvPr/>
        </p:nvSpPr>
        <p:spPr>
          <a:xfrm>
            <a:off x="3292145" y="1219521"/>
            <a:ext cx="189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 harvest and filtration</a:t>
            </a:r>
            <a:endParaRPr lang="x-none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8E5C21-72FD-435E-885E-C7277CE7B320}"/>
              </a:ext>
            </a:extLst>
          </p:cNvPr>
          <p:cNvCxnSpPr/>
          <p:nvPr/>
        </p:nvCxnSpPr>
        <p:spPr>
          <a:xfrm>
            <a:off x="4798503" y="2235184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D336ECA-9FA2-4A25-A7AB-952CBEA7528E}"/>
              </a:ext>
            </a:extLst>
          </p:cNvPr>
          <p:cNvSpPr txBox="1"/>
          <p:nvPr/>
        </p:nvSpPr>
        <p:spPr>
          <a:xfrm>
            <a:off x="5033394" y="1912018"/>
            <a:ext cx="3775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Enzymatic treatment</a:t>
            </a:r>
          </a:p>
          <a:p>
            <a:pPr algn="ctr"/>
            <a:r>
              <a:rPr lang="en-US" sz="1600" dirty="0"/>
              <a:t>SAN-HQ: </a:t>
            </a:r>
            <a:r>
              <a:rPr lang="en-US" sz="1600" dirty="0" err="1"/>
              <a:t>DNase</a:t>
            </a:r>
            <a:r>
              <a:rPr lang="en-US" sz="1600" dirty="0"/>
              <a:t> and </a:t>
            </a:r>
            <a:r>
              <a:rPr lang="en-US" sz="1600" dirty="0" err="1"/>
              <a:t>RNase</a:t>
            </a:r>
            <a:r>
              <a:rPr lang="en-US" sz="1600" dirty="0"/>
              <a:t> digestion</a:t>
            </a:r>
            <a:endParaRPr lang="x-none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F0A774-3FC4-41C8-A8CC-67701EE0946B}"/>
              </a:ext>
            </a:extLst>
          </p:cNvPr>
          <p:cNvSpPr txBox="1"/>
          <p:nvPr/>
        </p:nvSpPr>
        <p:spPr>
          <a:xfrm>
            <a:off x="263090" y="3057953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24hrs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6BD893-6A6D-4DE1-9F6D-A43E05B1C49D}"/>
              </a:ext>
            </a:extLst>
          </p:cNvPr>
          <p:cNvSpPr txBox="1"/>
          <p:nvPr/>
        </p:nvSpPr>
        <p:spPr>
          <a:xfrm>
            <a:off x="3582900" y="2781751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14AE3F-282E-4132-9C98-5067BF07C5BC}"/>
              </a:ext>
            </a:extLst>
          </p:cNvPr>
          <p:cNvSpPr txBox="1"/>
          <p:nvPr/>
        </p:nvSpPr>
        <p:spPr>
          <a:xfrm>
            <a:off x="6229653" y="2714526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537BDD-18D1-4638-870D-EA31D6AF0F62}"/>
              </a:ext>
            </a:extLst>
          </p:cNvPr>
          <p:cNvCxnSpPr/>
          <p:nvPr/>
        </p:nvCxnSpPr>
        <p:spPr>
          <a:xfrm>
            <a:off x="9033091" y="2210469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3CD9D7B-63CF-46A4-B7AD-06A506BDAE3D}"/>
              </a:ext>
            </a:extLst>
          </p:cNvPr>
          <p:cNvSpPr txBox="1"/>
          <p:nvPr/>
        </p:nvSpPr>
        <p:spPr>
          <a:xfrm>
            <a:off x="9033091" y="893457"/>
            <a:ext cx="283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Concentration and dilution : preparation for FPLC</a:t>
            </a:r>
            <a:endParaRPr lang="x-none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93153F-841B-40F3-9C3F-7A7D2329EC52}"/>
              </a:ext>
            </a:extLst>
          </p:cNvPr>
          <p:cNvSpPr txBox="1"/>
          <p:nvPr/>
        </p:nvSpPr>
        <p:spPr>
          <a:xfrm>
            <a:off x="9679204" y="2966728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2-3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1BC6E14-BEC1-4234-9BD6-495D8174F018}"/>
              </a:ext>
            </a:extLst>
          </p:cNvPr>
          <p:cNvCxnSpPr/>
          <p:nvPr/>
        </p:nvCxnSpPr>
        <p:spPr>
          <a:xfrm>
            <a:off x="317996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13B9C9-6250-4C78-9DFB-AA0BE2A869F6}"/>
              </a:ext>
            </a:extLst>
          </p:cNvPr>
          <p:cNvSpPr txBox="1"/>
          <p:nvPr/>
        </p:nvSpPr>
        <p:spPr>
          <a:xfrm>
            <a:off x="356500" y="3976486"/>
            <a:ext cx="293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1</a:t>
            </a:r>
            <a:r>
              <a:rPr lang="en-US" sz="1600" baseline="30000" dirty="0"/>
              <a:t>st </a:t>
            </a:r>
            <a:r>
              <a:rPr lang="en-US" sz="1600" dirty="0"/>
              <a:t>step : </a:t>
            </a:r>
          </a:p>
          <a:p>
            <a:pPr algn="ctr"/>
            <a:r>
              <a:rPr lang="en-US" sz="1600" u="sng" dirty="0"/>
              <a:t>collect Flow-Through</a:t>
            </a:r>
            <a:endParaRPr lang="x-none" sz="1600" u="sng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C26DA7-3BB2-4BF1-B8EE-FB62FAE82C16}"/>
              </a:ext>
            </a:extLst>
          </p:cNvPr>
          <p:cNvSpPr txBox="1"/>
          <p:nvPr/>
        </p:nvSpPr>
        <p:spPr>
          <a:xfrm>
            <a:off x="756444" y="6552199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04FDF2-BC18-4591-8C25-78B014AFFD79}"/>
              </a:ext>
            </a:extLst>
          </p:cNvPr>
          <p:cNvGrpSpPr/>
          <p:nvPr/>
        </p:nvGrpSpPr>
        <p:grpSpPr>
          <a:xfrm rot="20089495">
            <a:off x="4760304" y="4608680"/>
            <a:ext cx="1655350" cy="1945342"/>
            <a:chOff x="4916322" y="1365325"/>
            <a:chExt cx="2818329" cy="421335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BBD603F-8E80-4307-9055-F81B5F42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32325" y="2249322"/>
              <a:ext cx="4127350" cy="2359356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B44DE5C-DD84-49DB-A2BD-937DA6C62F20}"/>
                </a:ext>
              </a:extLst>
            </p:cNvPr>
            <p:cNvSpPr/>
            <p:nvPr/>
          </p:nvSpPr>
          <p:spPr>
            <a:xfrm>
              <a:off x="6720285" y="2473460"/>
              <a:ext cx="1014366" cy="31052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8C7990-1768-45A4-9107-6971B341322E}"/>
              </a:ext>
            </a:extLst>
          </p:cNvPr>
          <p:cNvCxnSpPr/>
          <p:nvPr/>
        </p:nvCxnSpPr>
        <p:spPr>
          <a:xfrm>
            <a:off x="4275690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B48BB06-5F54-44DF-9DED-A1C050A5CCA9}"/>
              </a:ext>
            </a:extLst>
          </p:cNvPr>
          <p:cNvSpPr txBox="1"/>
          <p:nvPr/>
        </p:nvSpPr>
        <p:spPr>
          <a:xfrm>
            <a:off x="3604535" y="3976485"/>
            <a:ext cx="436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2</a:t>
            </a:r>
            <a:r>
              <a:rPr lang="en-US" sz="1600" baseline="30000" dirty="0"/>
              <a:t>nd</a:t>
            </a:r>
            <a:r>
              <a:rPr lang="en-US" sz="1600" dirty="0"/>
              <a:t> step : </a:t>
            </a:r>
          </a:p>
          <a:p>
            <a:pPr algn="ctr"/>
            <a:r>
              <a:rPr lang="en-US" sz="1600" u="sng" dirty="0"/>
              <a:t>collect Elution (enrichment of full capsids)</a:t>
            </a:r>
            <a:endParaRPr lang="x-none" sz="16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DE3993-96BE-4AA4-B2B1-9B89DE31CD82}"/>
              </a:ext>
            </a:extLst>
          </p:cNvPr>
          <p:cNvSpPr txBox="1"/>
          <p:nvPr/>
        </p:nvSpPr>
        <p:spPr>
          <a:xfrm>
            <a:off x="4714138" y="6552199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735DA83-157E-408B-B2FC-B61682F9354B}"/>
              </a:ext>
            </a:extLst>
          </p:cNvPr>
          <p:cNvCxnSpPr/>
          <p:nvPr/>
        </p:nvCxnSpPr>
        <p:spPr>
          <a:xfrm>
            <a:off x="2233954" y="5365676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46D8D6-7088-4513-9256-0AF0853E6C97}"/>
              </a:ext>
            </a:extLst>
          </p:cNvPr>
          <p:cNvSpPr txBox="1"/>
          <p:nvPr/>
        </p:nvSpPr>
        <p:spPr>
          <a:xfrm>
            <a:off x="2553423" y="5029010"/>
            <a:ext cx="148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Flow-through dilution</a:t>
            </a:r>
            <a:endParaRPr lang="x-non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AD58FB-D551-4009-9CAF-76C9F1E3048D}"/>
              </a:ext>
            </a:extLst>
          </p:cNvPr>
          <p:cNvSpPr txBox="1"/>
          <p:nvPr/>
        </p:nvSpPr>
        <p:spPr>
          <a:xfrm>
            <a:off x="2233954" y="6552199"/>
            <a:ext cx="224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several minutes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E1CAF-CA78-4901-ABB5-3200A58CCFC4}"/>
              </a:ext>
            </a:extLst>
          </p:cNvPr>
          <p:cNvCxnSpPr/>
          <p:nvPr/>
        </p:nvCxnSpPr>
        <p:spPr>
          <a:xfrm>
            <a:off x="6769643" y="53656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7218777-BA3E-451C-B3E4-DBD01DD4A155}"/>
              </a:ext>
            </a:extLst>
          </p:cNvPr>
          <p:cNvSpPr txBox="1"/>
          <p:nvPr/>
        </p:nvSpPr>
        <p:spPr>
          <a:xfrm>
            <a:off x="6464900" y="4230000"/>
            <a:ext cx="436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Final formulation</a:t>
            </a:r>
            <a:endParaRPr lang="x-none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794388-96DA-4123-B16E-8D1990F645A8}"/>
              </a:ext>
            </a:extLst>
          </p:cNvPr>
          <p:cNvSpPr txBox="1"/>
          <p:nvPr/>
        </p:nvSpPr>
        <p:spPr>
          <a:xfrm>
            <a:off x="7987873" y="6536258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8DE8D2-47E5-4600-89DE-B06CC004C7BA}"/>
              </a:ext>
            </a:extLst>
          </p:cNvPr>
          <p:cNvSpPr txBox="1"/>
          <p:nvPr/>
        </p:nvSpPr>
        <p:spPr>
          <a:xfrm>
            <a:off x="9826047" y="5300482"/>
            <a:ext cx="231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Total DSP time: 8-9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562C0B-BEE2-4C9E-B587-A56BBFF3F89D}"/>
              </a:ext>
            </a:extLst>
          </p:cNvPr>
          <p:cNvSpPr/>
          <p:nvPr/>
        </p:nvSpPr>
        <p:spPr>
          <a:xfrm>
            <a:off x="756444" y="3866889"/>
            <a:ext cx="8807434" cy="303870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TextBox 1"/>
          <p:cNvSpPr txBox="1"/>
          <p:nvPr/>
        </p:nvSpPr>
        <p:spPr>
          <a:xfrm>
            <a:off x="10539991" y="1949543"/>
            <a:ext cx="182094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100 </a:t>
            </a:r>
            <a:r>
              <a:rPr lang="en-US" sz="1600" b="1" dirty="0" err="1"/>
              <a:t>KDa</a:t>
            </a:r>
            <a:r>
              <a:rPr lang="en-US" sz="1600" b="1" dirty="0"/>
              <a:t> MWCO</a:t>
            </a:r>
            <a:endParaRPr lang="he-IL" sz="16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248763" y="877677"/>
            <a:ext cx="109822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i="1" dirty="0" err="1"/>
              <a:t>PEIpro</a:t>
            </a:r>
            <a:r>
              <a:rPr lang="en-US" sz="1400" b="1" i="1" dirty="0"/>
              <a:t> </a:t>
            </a:r>
            <a:r>
              <a:rPr lang="en-US" sz="1400" b="1" i="1" dirty="0" err="1"/>
              <a:t>polyplus</a:t>
            </a:r>
            <a:endParaRPr lang="he-IL" sz="1400" b="1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3567564" y="2558349"/>
            <a:ext cx="14932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PES 0.45µm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564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FED5D-8C59-4103-94E8-1DFADBC394B5}"/>
              </a:ext>
            </a:extLst>
          </p:cNvPr>
          <p:cNvSpPr txBox="1"/>
          <p:nvPr/>
        </p:nvSpPr>
        <p:spPr>
          <a:xfrm>
            <a:off x="1398" y="-25623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Viral particles purification - example</a:t>
            </a:r>
            <a:endParaRPr lang="x-none" sz="24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B26AE-26A3-46B0-8A66-78EA9E12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386"/>
            <a:ext cx="9017251" cy="2039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59DF6-D5FE-4A2C-B1AF-ED91CB44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" y="3429000"/>
            <a:ext cx="9153053" cy="2033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7D437-6D38-42CE-9371-598088E79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5" r="10654"/>
          <a:stretch/>
        </p:blipFill>
        <p:spPr>
          <a:xfrm>
            <a:off x="9466298" y="2599888"/>
            <a:ext cx="2630627" cy="40358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D14736-BD4B-4223-B9E6-2C6F9FA45973}"/>
              </a:ext>
            </a:extLst>
          </p:cNvPr>
          <p:cNvCxnSpPr>
            <a:cxnSpLocks/>
          </p:cNvCxnSpPr>
          <p:nvPr/>
        </p:nvCxnSpPr>
        <p:spPr>
          <a:xfrm flipV="1">
            <a:off x="8209929" y="2599889"/>
            <a:ext cx="1256369" cy="947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8C3440-3E38-4719-A1D0-8D7D4D5B9409}"/>
              </a:ext>
            </a:extLst>
          </p:cNvPr>
          <p:cNvCxnSpPr/>
          <p:nvPr/>
        </p:nvCxnSpPr>
        <p:spPr>
          <a:xfrm>
            <a:off x="8209929" y="5276675"/>
            <a:ext cx="1256369" cy="1359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5D35A6-B93F-453B-81F6-5BAF3D72E32C}"/>
              </a:ext>
            </a:extLst>
          </p:cNvPr>
          <p:cNvSpPr txBox="1"/>
          <p:nvPr/>
        </p:nvSpPr>
        <p:spPr>
          <a:xfrm>
            <a:off x="12671" y="5911392"/>
            <a:ext cx="1774208" cy="938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u="sng" dirty="0"/>
              <a:t>Storage Buffer (Z buffer):</a:t>
            </a:r>
          </a:p>
          <a:p>
            <a:r>
              <a:rPr lang="en-US" sz="1100" dirty="0"/>
              <a:t>20mM Tris pH 8</a:t>
            </a:r>
          </a:p>
          <a:p>
            <a:r>
              <a:rPr lang="en-US" sz="1100" dirty="0"/>
              <a:t>200mM NaCl</a:t>
            </a:r>
          </a:p>
          <a:p>
            <a:r>
              <a:rPr lang="en-US" sz="1100" dirty="0"/>
              <a:t>1mM MgCl2</a:t>
            </a:r>
          </a:p>
          <a:p>
            <a:r>
              <a:rPr lang="en-US" sz="1100" dirty="0"/>
              <a:t>0.005% Pluronic F-68</a:t>
            </a:r>
            <a:endParaRPr lang="x-none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D70034-7CEB-4D52-8E4B-B46DA125AB72}"/>
              </a:ext>
            </a:extLst>
          </p:cNvPr>
          <p:cNvSpPr txBox="1"/>
          <p:nvPr/>
        </p:nvSpPr>
        <p:spPr>
          <a:xfrm>
            <a:off x="2123037" y="6488668"/>
            <a:ext cx="345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en-US" dirty="0">
                <a:highlight>
                  <a:srgbClr val="FFFF00"/>
                </a:highlight>
              </a:rPr>
              <a:t> , RT or -80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℃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Stability test</a:t>
            </a:r>
            <a:endParaRPr lang="x-none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43D3F-B459-464C-A6CB-5ED4C7988ACD}"/>
              </a:ext>
            </a:extLst>
          </p:cNvPr>
          <p:cNvSpPr txBox="1"/>
          <p:nvPr/>
        </p:nvSpPr>
        <p:spPr>
          <a:xfrm>
            <a:off x="0" y="3693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Step I.</a:t>
            </a:r>
            <a:endParaRPr lang="x-none" b="1" i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47BB2-823D-4C23-94CF-524E0EBCD934}"/>
              </a:ext>
            </a:extLst>
          </p:cNvPr>
          <p:cNvSpPr txBox="1"/>
          <p:nvPr/>
        </p:nvSpPr>
        <p:spPr>
          <a:xfrm>
            <a:off x="12671" y="307534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Step II.</a:t>
            </a:r>
            <a:endParaRPr lang="x-none" b="1" i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87904" y="167452"/>
            <a:ext cx="46265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1">
            <a:spAutoFit/>
          </a:bodyPr>
          <a:lstStyle/>
          <a:p>
            <a:r>
              <a:rPr lang="en-US" i="1" dirty="0" err="1"/>
              <a:t>Cytiva</a:t>
            </a:r>
            <a:r>
              <a:rPr lang="en-US" i="1" dirty="0"/>
              <a:t>; Beads technology, Q XL anion exchanger</a:t>
            </a:r>
            <a:endParaRPr lang="he-IL" i="1" dirty="0"/>
          </a:p>
        </p:txBody>
      </p:sp>
      <p:sp>
        <p:nvSpPr>
          <p:cNvPr id="5" name="TextBox 4"/>
          <p:cNvSpPr txBox="1"/>
          <p:nvPr/>
        </p:nvSpPr>
        <p:spPr>
          <a:xfrm>
            <a:off x="709683" y="436042"/>
            <a:ext cx="32618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/>
              <a:t>Neutral pH; collect flow-through</a:t>
            </a:r>
            <a:endParaRPr lang="he-IL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843149" y="3074766"/>
            <a:ext cx="47361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/>
              <a:t>Basic pH; collect elution (155mM </a:t>
            </a:r>
            <a:r>
              <a:rPr lang="en-US" u="sng" dirty="0" err="1"/>
              <a:t>NaCl</a:t>
            </a:r>
            <a:r>
              <a:rPr lang="en-US" u="sng" dirty="0"/>
              <a:t>)</a:t>
            </a:r>
            <a:endParaRPr lang="he-IL" u="sng" dirty="0"/>
          </a:p>
        </p:txBody>
      </p:sp>
    </p:spTree>
    <p:extLst>
      <p:ext uri="{BB962C8B-B14F-4D97-AF65-F5344CB8AC3E}">
        <p14:creationId xmlns:p14="http://schemas.microsoft.com/office/powerpoint/2010/main" val="2274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14BCEC-ED78-4227-94D9-50EC6FE5F29F}"/>
              </a:ext>
            </a:extLst>
          </p:cNvPr>
          <p:cNvSpPr txBox="1"/>
          <p:nvPr/>
        </p:nvSpPr>
        <p:spPr>
          <a:xfrm>
            <a:off x="1398" y="-25623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22.2.21 DMEM 2% </a:t>
            </a:r>
          </a:p>
          <a:p>
            <a:r>
              <a:rPr lang="en-US" dirty="0">
                <a:solidFill>
                  <a:srgbClr val="000000"/>
                </a:solidFill>
              </a:rPr>
              <a:t>Hi-trap Q XL 1ml(</a:t>
            </a:r>
            <a:r>
              <a:rPr lang="en-US" dirty="0" err="1">
                <a:solidFill>
                  <a:srgbClr val="000000"/>
                </a:solidFill>
              </a:rPr>
              <a:t>Cytiva</a:t>
            </a:r>
            <a:r>
              <a:rPr lang="en-US" dirty="0">
                <a:solidFill>
                  <a:srgbClr val="000000"/>
                </a:solidFill>
              </a:rPr>
              <a:t>) </a:t>
            </a:r>
            <a:endParaRPr lang="x-none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8974B-2620-4AC8-A2CC-D115DF16B402}"/>
              </a:ext>
            </a:extLst>
          </p:cNvPr>
          <p:cNvSpPr txBox="1"/>
          <p:nvPr/>
        </p:nvSpPr>
        <p:spPr>
          <a:xfrm>
            <a:off x="3436497" y="1807"/>
            <a:ext cx="7187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20ml</a:t>
            </a:r>
            <a:r>
              <a:rPr lang="en-US" sz="1400" dirty="0"/>
              <a:t> Cells were transfected with 1;1;1 FPLC-grade plasmids ratio in </a:t>
            </a:r>
            <a:r>
              <a:rPr lang="en-US" sz="1400" b="1" dirty="0"/>
              <a:t>DMEM </a:t>
            </a:r>
            <a:r>
              <a:rPr lang="he-IL" sz="1400" b="1" dirty="0"/>
              <a:t>2</a:t>
            </a:r>
            <a:r>
              <a:rPr lang="en-US" sz="1400" b="1" dirty="0"/>
              <a:t>%</a:t>
            </a:r>
          </a:p>
          <a:p>
            <a:r>
              <a:rPr lang="en-US" sz="1400" dirty="0"/>
              <a:t>Harvest was at </a:t>
            </a:r>
            <a:r>
              <a:rPr lang="en-US" sz="1400" b="1" dirty="0"/>
              <a:t>120</a:t>
            </a:r>
            <a:r>
              <a:rPr lang="en-US" sz="1400" dirty="0"/>
              <a:t>hrs- The harvest was clarified and treated with </a:t>
            </a:r>
            <a:r>
              <a:rPr lang="en-US" sz="1400" b="1" dirty="0">
                <a:highlight>
                  <a:srgbClr val="FFFF00"/>
                </a:highlight>
              </a:rPr>
              <a:t>SAN-HQ and 5mM MgCl2  in the presence of 0.5M NaCl (added 0.39M) </a:t>
            </a:r>
            <a:r>
              <a:rPr lang="en-US" sz="1400" dirty="0"/>
              <a:t>at 37°C for 30min. Conductivity at loading was </a:t>
            </a:r>
            <a:r>
              <a:rPr lang="en-US" sz="1400" u="sng" dirty="0"/>
              <a:t>6.7ms/cm and Pass-through    fraction was collected</a:t>
            </a:r>
            <a:endParaRPr lang="x-none" sz="14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AA1-493A-4B6D-9AEB-8C931B5C74D5}"/>
              </a:ext>
            </a:extLst>
          </p:cNvPr>
          <p:cNvSpPr txBox="1"/>
          <p:nvPr/>
        </p:nvSpPr>
        <p:spPr>
          <a:xfrm>
            <a:off x="142170" y="5688449"/>
            <a:ext cx="30787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Storage Buffer (TNMP/Z buffer):</a:t>
            </a:r>
          </a:p>
          <a:p>
            <a:r>
              <a:rPr lang="en-US" sz="1400" dirty="0"/>
              <a:t>20mM Tris pH 8</a:t>
            </a:r>
          </a:p>
          <a:p>
            <a:r>
              <a:rPr lang="en-US" sz="1400" dirty="0"/>
              <a:t>200mM NaCl</a:t>
            </a:r>
          </a:p>
          <a:p>
            <a:r>
              <a:rPr lang="en-US" sz="1400" dirty="0"/>
              <a:t>1mM MgCl2</a:t>
            </a:r>
          </a:p>
          <a:p>
            <a:r>
              <a:rPr lang="en-US" sz="1400" dirty="0"/>
              <a:t>0.005% Pluronic F-68</a:t>
            </a:r>
            <a:endParaRPr lang="x-none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CF9A-52D6-4828-AACA-016A08A3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127" y="1063654"/>
            <a:ext cx="2061520" cy="2995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76BA21-B0E0-4217-8184-F1F427643574}"/>
              </a:ext>
            </a:extLst>
          </p:cNvPr>
          <p:cNvSpPr txBox="1"/>
          <p:nvPr/>
        </p:nvSpPr>
        <p:spPr>
          <a:xfrm>
            <a:off x="10007095" y="608729"/>
            <a:ext cx="6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FT</a:t>
            </a:r>
          </a:p>
          <a:p>
            <a:pPr algn="ctr"/>
            <a:r>
              <a:rPr lang="he-IL" sz="1400" dirty="0"/>
              <a:t> </a:t>
            </a:r>
            <a:r>
              <a:rPr lang="en-US" sz="1400" dirty="0" err="1"/>
              <a:t>uc</a:t>
            </a:r>
            <a:endParaRPr lang="x-none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E3486-E990-4721-B969-136651430838}"/>
              </a:ext>
            </a:extLst>
          </p:cNvPr>
          <p:cNvSpPr txBox="1"/>
          <p:nvPr/>
        </p:nvSpPr>
        <p:spPr>
          <a:xfrm>
            <a:off x="10408580" y="608729"/>
            <a:ext cx="6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FT</a:t>
            </a:r>
          </a:p>
          <a:p>
            <a:pPr algn="ctr"/>
            <a:r>
              <a:rPr lang="en-US" sz="1400" dirty="0"/>
              <a:t>c</a:t>
            </a:r>
            <a:endParaRPr lang="x-none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99D92-AC95-474F-B513-A2190712A836}"/>
              </a:ext>
            </a:extLst>
          </p:cNvPr>
          <p:cNvSpPr txBox="1"/>
          <p:nvPr/>
        </p:nvSpPr>
        <p:spPr>
          <a:xfrm>
            <a:off x="10824353" y="608729"/>
            <a:ext cx="78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FT</a:t>
            </a:r>
          </a:p>
          <a:p>
            <a:pPr algn="ctr"/>
            <a:r>
              <a:rPr lang="en-US" sz="1400" dirty="0"/>
              <a:t>c (14.2)</a:t>
            </a:r>
            <a:endParaRPr lang="x-none" sz="1400" dirty="0"/>
          </a:p>
        </p:txBody>
      </p:sp>
      <p:grpSp>
        <p:nvGrpSpPr>
          <p:cNvPr id="12" name="קבוצה 11"/>
          <p:cNvGrpSpPr/>
          <p:nvPr/>
        </p:nvGrpSpPr>
        <p:grpSpPr>
          <a:xfrm>
            <a:off x="142170" y="2127046"/>
            <a:ext cx="9022148" cy="3345706"/>
            <a:chOff x="142170" y="2127046"/>
            <a:chExt cx="6286500" cy="19526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99CF35-E860-4437-995D-1A551EB2F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70" y="2127046"/>
              <a:ext cx="6286500" cy="19526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544868-9754-40A4-8ADF-3C2B66B1A5FE}"/>
                </a:ext>
              </a:extLst>
            </p:cNvPr>
            <p:cNvSpPr/>
            <p:nvPr/>
          </p:nvSpPr>
          <p:spPr>
            <a:xfrm>
              <a:off x="142170" y="3860465"/>
              <a:ext cx="6286500" cy="21920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968D56-A91A-4856-B1C1-6320E0A8C187}"/>
              </a:ext>
            </a:extLst>
          </p:cNvPr>
          <p:cNvSpPr txBox="1"/>
          <p:nvPr/>
        </p:nvSpPr>
        <p:spPr>
          <a:xfrm>
            <a:off x="10215826" y="3721732"/>
            <a:ext cx="1692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Ruby staining</a:t>
            </a:r>
            <a:endParaRPr lang="x-none" sz="1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FD05AA-03CD-4976-A408-4641BA540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205"/>
          <a:stretch/>
        </p:blipFill>
        <p:spPr>
          <a:xfrm>
            <a:off x="9355127" y="4079671"/>
            <a:ext cx="2061520" cy="2778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BD87C9-DD50-4666-8D6C-E155EFF7BCB4}"/>
              </a:ext>
            </a:extLst>
          </p:cNvPr>
          <p:cNvSpPr txBox="1"/>
          <p:nvPr/>
        </p:nvSpPr>
        <p:spPr>
          <a:xfrm>
            <a:off x="10310386" y="6550223"/>
            <a:ext cx="1692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Western blot</a:t>
            </a:r>
            <a:endParaRPr lang="x-none" sz="14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70034-7CEB-4D52-8E4B-B46DA125AB72}"/>
              </a:ext>
            </a:extLst>
          </p:cNvPr>
          <p:cNvSpPr txBox="1"/>
          <p:nvPr/>
        </p:nvSpPr>
        <p:spPr>
          <a:xfrm>
            <a:off x="2680679" y="6136255"/>
            <a:ext cx="54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Stability test ; physical titer kept for 8 weeks</a:t>
            </a:r>
            <a:endParaRPr lang="x-none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19161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FF82-1624-462C-8848-D6D9BEE1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17" y="51502"/>
            <a:ext cx="10515600" cy="588029"/>
          </a:xfrm>
        </p:spPr>
        <p:txBody>
          <a:bodyPr>
            <a:normAutofit fontScale="90000"/>
          </a:bodyPr>
          <a:lstStyle/>
          <a:p>
            <a:r>
              <a:rPr lang="en-US" dirty="0"/>
              <a:t>EM</a:t>
            </a:r>
            <a:r>
              <a:rPr lang="he-IL" dirty="0"/>
              <a:t> </a:t>
            </a:r>
            <a:r>
              <a:rPr lang="en-US" dirty="0"/>
              <a:t>analysis: Commercial vs. ‘in-house’ AAV-hTERT</a:t>
            </a:r>
            <a:endParaRPr lang="en-I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020C33-FA4E-4D7D-A751-E165B50C00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9502876"/>
              </p:ext>
            </p:extLst>
          </p:nvPr>
        </p:nvGraphicFramePr>
        <p:xfrm>
          <a:off x="3196206" y="847436"/>
          <a:ext cx="5257800" cy="57913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896138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11604983"/>
                    </a:ext>
                  </a:extLst>
                </a:gridCol>
              </a:tblGrid>
              <a:tr h="25864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Samp</a:t>
                      </a:r>
                      <a:r>
                        <a:rPr lang="en-US" sz="1800" b="1" dirty="0"/>
                        <a:t>. H H20 (-) 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Samp</a:t>
                      </a:r>
                      <a:r>
                        <a:rPr lang="en-US" sz="1800" b="1" dirty="0"/>
                        <a:t>. Z H20 (-) 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32848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002915"/>
                  </a:ext>
                </a:extLst>
              </a:tr>
              <a:tr h="42685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Much salt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Good scattering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Less clean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Many viruses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(2x10</a:t>
                      </a:r>
                      <a:r>
                        <a:rPr lang="en-US" sz="1600" baseline="30000" dirty="0"/>
                        <a:t>13 </a:t>
                      </a:r>
                      <a:r>
                        <a:rPr lang="en-US" sz="1600" dirty="0"/>
                        <a:t>VGs/ml)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Many full viruses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Seemed w/o noticeable debris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Aggregates abundant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 (1x10</a:t>
                      </a:r>
                      <a:r>
                        <a:rPr lang="en-US" sz="1600" baseline="30000" dirty="0"/>
                        <a:t>13 </a:t>
                      </a:r>
                      <a:r>
                        <a:rPr lang="en-US" sz="1600" dirty="0"/>
                        <a:t>VGs/ml)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Lower resolution 200nm vs/ 500nm in other samples</a:t>
                      </a:r>
                      <a:endParaRPr lang="en-I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082118"/>
                  </a:ext>
                </a:extLst>
              </a:tr>
              <a:tr h="42685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125/129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1278/1294</a:t>
                      </a:r>
                      <a:endParaRPr lang="en-I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427/437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Total: 1830/1860</a:t>
                      </a:r>
                      <a:endParaRPr lang="en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13/14</a:t>
                      </a:r>
                      <a:endParaRPr lang="en-I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71/71</a:t>
                      </a:r>
                      <a:endParaRPr lang="en-IL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8/12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23/24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6/6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Total: 121/127</a:t>
                      </a:r>
                      <a:endParaRPr lang="en-I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021243"/>
                  </a:ext>
                </a:extLst>
              </a:tr>
              <a:tr h="4268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dirty="0"/>
                        <a:t>%Full viruses: 98%</a:t>
                      </a:r>
                      <a:endParaRPr lang="en-IL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dirty="0"/>
                        <a:t>%Full viruses: 95%</a:t>
                      </a:r>
                      <a:endParaRPr lang="en-IL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13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DF58FE-83DB-42A5-8151-180A960A8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395" y="1238061"/>
            <a:ext cx="2015423" cy="2003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86038-A098-41EA-A8DF-D23ED2F8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696" y="1238063"/>
            <a:ext cx="2015422" cy="20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48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76E087-4B4E-49C6-A08A-CA470FFD56B0}"/>
              </a:ext>
            </a:extLst>
          </p:cNvPr>
          <p:cNvSpPr txBox="1"/>
          <p:nvPr/>
        </p:nvSpPr>
        <p:spPr>
          <a:xfrm>
            <a:off x="536896" y="167780"/>
            <a:ext cx="470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AAV production scaling up: 0.5 L </a:t>
            </a:r>
            <a:endParaRPr lang="x-non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0B652-3BEA-4740-8E9E-08DE86EA0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5" t="39183" r="65359" b="7892"/>
          <a:stretch/>
        </p:blipFill>
        <p:spPr>
          <a:xfrm>
            <a:off x="4155620" y="1195472"/>
            <a:ext cx="279919" cy="56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643A7-C595-4BFC-92FA-6C503303E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6" t="6926" r="56146" b="8367"/>
          <a:stretch/>
        </p:blipFill>
        <p:spPr>
          <a:xfrm>
            <a:off x="3492357" y="1031378"/>
            <a:ext cx="279919" cy="728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CFE34C-0DB1-4033-A461-30EFF5707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46" r="37111" b="28202"/>
          <a:stretch/>
        </p:blipFill>
        <p:spPr>
          <a:xfrm>
            <a:off x="10428370" y="4800371"/>
            <a:ext cx="632562" cy="1743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E614FD-AA53-4CAE-BD36-7EAAB42168EB}"/>
              </a:ext>
            </a:extLst>
          </p:cNvPr>
          <p:cNvSpPr txBox="1"/>
          <p:nvPr/>
        </p:nvSpPr>
        <p:spPr>
          <a:xfrm>
            <a:off x="3091836" y="740927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3-plasmids</a:t>
            </a:r>
            <a:endParaRPr lang="x-none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AEAB8-39F0-4D97-BE47-DB97F5C9CD33}"/>
              </a:ext>
            </a:extLst>
          </p:cNvPr>
          <p:cNvSpPr txBox="1"/>
          <p:nvPr/>
        </p:nvSpPr>
        <p:spPr>
          <a:xfrm>
            <a:off x="4094228" y="747429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Transfectant</a:t>
            </a:r>
            <a:endParaRPr lang="x-non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CEDB4-03E0-4C43-B4AE-0E2936C2B5DC}"/>
              </a:ext>
            </a:extLst>
          </p:cNvPr>
          <p:cNvSpPr txBox="1"/>
          <p:nvPr/>
        </p:nvSpPr>
        <p:spPr>
          <a:xfrm>
            <a:off x="3786002" y="1226694"/>
            <a:ext cx="3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34BDD2-F01D-4219-88A7-12BFA6D90F43}"/>
              </a:ext>
            </a:extLst>
          </p:cNvPr>
          <p:cNvSpPr txBox="1"/>
          <p:nvPr/>
        </p:nvSpPr>
        <p:spPr>
          <a:xfrm>
            <a:off x="3367825" y="2712028"/>
            <a:ext cx="187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SA: 13200 cm</a:t>
            </a:r>
            <a:r>
              <a:rPr lang="en-US" sz="1400" i="1" baseline="30000" dirty="0"/>
              <a:t>2</a:t>
            </a:r>
          </a:p>
          <a:p>
            <a:r>
              <a:rPr lang="en-US" sz="1400" i="1" dirty="0"/>
              <a:t>Volume: 500ml</a:t>
            </a:r>
            <a:endParaRPr lang="x-none" sz="1400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289994-0F09-4FDE-BB4F-03ADFF3F87AF}"/>
              </a:ext>
            </a:extLst>
          </p:cNvPr>
          <p:cNvCxnSpPr/>
          <p:nvPr/>
        </p:nvCxnSpPr>
        <p:spPr>
          <a:xfrm>
            <a:off x="4696099" y="2272049"/>
            <a:ext cx="190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1E3AB0-8780-47DC-924B-6845E6C2A856}"/>
              </a:ext>
            </a:extLst>
          </p:cNvPr>
          <p:cNvSpPr txBox="1"/>
          <p:nvPr/>
        </p:nvSpPr>
        <p:spPr>
          <a:xfrm>
            <a:off x="4694303" y="1960561"/>
            <a:ext cx="19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120hrs production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EBCD7B-F1D2-4569-B3AD-4C240652D579}"/>
              </a:ext>
            </a:extLst>
          </p:cNvPr>
          <p:cNvSpPr txBox="1"/>
          <p:nvPr/>
        </p:nvSpPr>
        <p:spPr>
          <a:xfrm>
            <a:off x="6356162" y="1314230"/>
            <a:ext cx="189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 harvest and filtration</a:t>
            </a:r>
            <a:endParaRPr lang="x-none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4DC3CB-01AD-4348-94A9-11F759F50890}"/>
              </a:ext>
            </a:extLst>
          </p:cNvPr>
          <p:cNvCxnSpPr>
            <a:cxnSpLocks/>
          </p:cNvCxnSpPr>
          <p:nvPr/>
        </p:nvCxnSpPr>
        <p:spPr>
          <a:xfrm>
            <a:off x="7988355" y="2279559"/>
            <a:ext cx="484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5AE8FD3-9AE2-4B6C-94E8-927780AB4DC4}"/>
              </a:ext>
            </a:extLst>
          </p:cNvPr>
          <p:cNvSpPr txBox="1"/>
          <p:nvPr/>
        </p:nvSpPr>
        <p:spPr>
          <a:xfrm>
            <a:off x="8097411" y="2006727"/>
            <a:ext cx="3775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Enzymatic treatment</a:t>
            </a:r>
          </a:p>
          <a:p>
            <a:pPr algn="ctr"/>
            <a:r>
              <a:rPr lang="en-US" sz="1600" dirty="0"/>
              <a:t>SAN-HQ: </a:t>
            </a:r>
            <a:r>
              <a:rPr lang="en-US" sz="1600" dirty="0" err="1"/>
              <a:t>Dnase</a:t>
            </a:r>
            <a:r>
              <a:rPr lang="en-US" sz="1600" dirty="0"/>
              <a:t> and </a:t>
            </a:r>
            <a:r>
              <a:rPr lang="en-US" sz="1600" dirty="0" err="1"/>
              <a:t>Rnase</a:t>
            </a:r>
            <a:r>
              <a:rPr lang="en-US" sz="1600" dirty="0"/>
              <a:t> digestion</a:t>
            </a:r>
            <a:endParaRPr lang="x-none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E8144-6CF4-4F6E-BA1E-9B7BD58D27D1}"/>
              </a:ext>
            </a:extLst>
          </p:cNvPr>
          <p:cNvSpPr txBox="1"/>
          <p:nvPr/>
        </p:nvSpPr>
        <p:spPr>
          <a:xfrm>
            <a:off x="3327107" y="3152662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24hrs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AA2FEA-8C5B-423B-BD58-6A31D5739AB6}"/>
              </a:ext>
            </a:extLst>
          </p:cNvPr>
          <p:cNvSpPr txBox="1"/>
          <p:nvPr/>
        </p:nvSpPr>
        <p:spPr>
          <a:xfrm>
            <a:off x="6508497" y="2881515"/>
            <a:ext cx="18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7E7AE8-E048-4FF3-97A8-A95C348DC1B7}"/>
              </a:ext>
            </a:extLst>
          </p:cNvPr>
          <p:cNvSpPr txBox="1"/>
          <p:nvPr/>
        </p:nvSpPr>
        <p:spPr>
          <a:xfrm>
            <a:off x="9293670" y="2809235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2ECEF6-7121-47BD-A9AD-2D188BDEB37A}"/>
              </a:ext>
            </a:extLst>
          </p:cNvPr>
          <p:cNvCxnSpPr/>
          <p:nvPr/>
        </p:nvCxnSpPr>
        <p:spPr>
          <a:xfrm>
            <a:off x="27916" y="5389747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C87DA0-ADA4-48A4-A134-4AF21D1A7587}"/>
              </a:ext>
            </a:extLst>
          </p:cNvPr>
          <p:cNvSpPr txBox="1"/>
          <p:nvPr/>
        </p:nvSpPr>
        <p:spPr>
          <a:xfrm>
            <a:off x="27916" y="4072735"/>
            <a:ext cx="283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Concentration and dilution : preparation for FPLC</a:t>
            </a:r>
            <a:endParaRPr lang="x-none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7B2B6E-D0BE-428F-88AB-5496786DB1A5}"/>
              </a:ext>
            </a:extLst>
          </p:cNvPr>
          <p:cNvSpPr txBox="1"/>
          <p:nvPr/>
        </p:nvSpPr>
        <p:spPr>
          <a:xfrm>
            <a:off x="499840" y="6522054"/>
            <a:ext cx="17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30-40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8DDEE5-DAA9-49EC-B5C0-5B64A5267DB3}"/>
              </a:ext>
            </a:extLst>
          </p:cNvPr>
          <p:cNvCxnSpPr/>
          <p:nvPr/>
        </p:nvCxnSpPr>
        <p:spPr>
          <a:xfrm>
            <a:off x="2398468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DED59D1-30E9-44AA-A6F8-8721C14FFC07}"/>
              </a:ext>
            </a:extLst>
          </p:cNvPr>
          <p:cNvSpPr txBox="1"/>
          <p:nvPr/>
        </p:nvSpPr>
        <p:spPr>
          <a:xfrm>
            <a:off x="2436972" y="3976486"/>
            <a:ext cx="293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1</a:t>
            </a:r>
            <a:r>
              <a:rPr lang="en-US" sz="1600" baseline="30000" dirty="0"/>
              <a:t>st </a:t>
            </a:r>
            <a:r>
              <a:rPr lang="en-US" sz="1600" dirty="0"/>
              <a:t>step : </a:t>
            </a:r>
          </a:p>
          <a:p>
            <a:pPr algn="ctr"/>
            <a:r>
              <a:rPr lang="en-US" sz="1600" dirty="0"/>
              <a:t>collect Flow-Through</a:t>
            </a:r>
            <a:endParaRPr lang="x-none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F6FB66-44BC-4638-9BE2-DE974383EF39}"/>
              </a:ext>
            </a:extLst>
          </p:cNvPr>
          <p:cNvSpPr txBox="1"/>
          <p:nvPr/>
        </p:nvSpPr>
        <p:spPr>
          <a:xfrm>
            <a:off x="2899718" y="6535213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6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35B7F9-7FD9-4C71-8B81-081DAD9D3536}"/>
              </a:ext>
            </a:extLst>
          </p:cNvPr>
          <p:cNvCxnSpPr/>
          <p:nvPr/>
        </p:nvCxnSpPr>
        <p:spPr>
          <a:xfrm>
            <a:off x="6356162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766FA6B-A395-4CEC-AB46-228383F93268}"/>
              </a:ext>
            </a:extLst>
          </p:cNvPr>
          <p:cNvSpPr txBox="1"/>
          <p:nvPr/>
        </p:nvSpPr>
        <p:spPr>
          <a:xfrm>
            <a:off x="5685007" y="3976485"/>
            <a:ext cx="436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2</a:t>
            </a:r>
            <a:r>
              <a:rPr lang="en-US" sz="1600" baseline="30000" dirty="0"/>
              <a:t>nd</a:t>
            </a:r>
            <a:r>
              <a:rPr lang="en-US" sz="1600" dirty="0"/>
              <a:t> step : </a:t>
            </a:r>
          </a:p>
          <a:p>
            <a:pPr algn="ctr"/>
            <a:r>
              <a:rPr lang="en-US" sz="1600" dirty="0"/>
              <a:t>collect Elution (enrichment of full capsids)</a:t>
            </a:r>
            <a:endParaRPr lang="x-none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48B931-C086-4D61-8723-B4D176910810}"/>
              </a:ext>
            </a:extLst>
          </p:cNvPr>
          <p:cNvSpPr txBox="1"/>
          <p:nvPr/>
        </p:nvSpPr>
        <p:spPr>
          <a:xfrm>
            <a:off x="7906104" y="6552199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N/A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660735-2543-4A00-A266-D36CDBBEFD25}"/>
              </a:ext>
            </a:extLst>
          </p:cNvPr>
          <p:cNvCxnSpPr/>
          <p:nvPr/>
        </p:nvCxnSpPr>
        <p:spPr>
          <a:xfrm>
            <a:off x="4314426" y="5365676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CDA4BD2-61F6-4F74-82B5-862B1EFFA29A}"/>
              </a:ext>
            </a:extLst>
          </p:cNvPr>
          <p:cNvSpPr txBox="1"/>
          <p:nvPr/>
        </p:nvSpPr>
        <p:spPr>
          <a:xfrm>
            <a:off x="4633895" y="5029010"/>
            <a:ext cx="148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Flow-through dilution</a:t>
            </a:r>
            <a:endParaRPr lang="x-non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996BE2-E055-4C21-953C-C1C83466A5E7}"/>
              </a:ext>
            </a:extLst>
          </p:cNvPr>
          <p:cNvSpPr txBox="1"/>
          <p:nvPr/>
        </p:nvSpPr>
        <p:spPr>
          <a:xfrm>
            <a:off x="4419814" y="6552199"/>
            <a:ext cx="224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several minutes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5C718C-90ED-42EE-A097-8557D8C44E4D}"/>
              </a:ext>
            </a:extLst>
          </p:cNvPr>
          <p:cNvCxnSpPr/>
          <p:nvPr/>
        </p:nvCxnSpPr>
        <p:spPr>
          <a:xfrm>
            <a:off x="8850115" y="53656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E0AC73B-CD95-4548-B9FE-0CB15E37BF10}"/>
              </a:ext>
            </a:extLst>
          </p:cNvPr>
          <p:cNvSpPr txBox="1"/>
          <p:nvPr/>
        </p:nvSpPr>
        <p:spPr>
          <a:xfrm>
            <a:off x="8545372" y="4230000"/>
            <a:ext cx="436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Final formulation</a:t>
            </a:r>
            <a:endParaRPr lang="x-none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60375-D438-4B22-BAD1-C4DF30CAC0C5}"/>
              </a:ext>
            </a:extLst>
          </p:cNvPr>
          <p:cNvSpPr txBox="1"/>
          <p:nvPr/>
        </p:nvSpPr>
        <p:spPr>
          <a:xfrm>
            <a:off x="10527901" y="6527221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N/A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068AF83-69DF-487E-9AD2-C1C439EBD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7" t="3607" r="85071" b="43169"/>
          <a:stretch/>
        </p:blipFill>
        <p:spPr>
          <a:xfrm>
            <a:off x="3749302" y="1759661"/>
            <a:ext cx="377666" cy="9588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3692AC-E33D-4725-A6FB-0033A8CF2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822" y="1933784"/>
            <a:ext cx="1383488" cy="9048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765A19-82A9-4022-AD8E-B9BCDB60EB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720" r="15455" b="7952"/>
          <a:stretch/>
        </p:blipFill>
        <p:spPr>
          <a:xfrm>
            <a:off x="584977" y="4637650"/>
            <a:ext cx="1510246" cy="15318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CB45F25-56A5-42FE-B0DE-2E9A40A26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1565" y="5063337"/>
            <a:ext cx="1204868" cy="66267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4A1D22-F2DC-4087-9696-02B5E0DD4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451" y="5097871"/>
            <a:ext cx="1204868" cy="662678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3BD8C1-40FC-4E9C-838D-EA5C99FE5AAA}"/>
              </a:ext>
            </a:extLst>
          </p:cNvPr>
          <p:cNvCxnSpPr/>
          <p:nvPr/>
        </p:nvCxnSpPr>
        <p:spPr>
          <a:xfrm>
            <a:off x="2861887" y="2279559"/>
            <a:ext cx="505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404F931B-2787-4AE6-994B-D59F8FF778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898" t="8064" r="47866" b="14203"/>
          <a:stretch/>
        </p:blipFill>
        <p:spPr>
          <a:xfrm>
            <a:off x="1297078" y="1711929"/>
            <a:ext cx="909699" cy="118207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56C341A-1037-4334-AFAB-78186204F446}"/>
              </a:ext>
            </a:extLst>
          </p:cNvPr>
          <p:cNvSpPr txBox="1"/>
          <p:nvPr/>
        </p:nvSpPr>
        <p:spPr>
          <a:xfrm>
            <a:off x="1100927" y="1255582"/>
            <a:ext cx="158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growth</a:t>
            </a:r>
            <a:endParaRPr lang="x-non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E0175B-FFC4-406B-A390-6F78CE559EAB}"/>
              </a:ext>
            </a:extLst>
          </p:cNvPr>
          <p:cNvSpPr txBox="1"/>
          <p:nvPr/>
        </p:nvSpPr>
        <p:spPr>
          <a:xfrm>
            <a:off x="1085191" y="2912488"/>
            <a:ext cx="158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4-7 days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1A8967-6BCC-43BF-A213-FF7EFFFB9AD7}"/>
              </a:ext>
            </a:extLst>
          </p:cNvPr>
          <p:cNvSpPr/>
          <p:nvPr/>
        </p:nvSpPr>
        <p:spPr>
          <a:xfrm>
            <a:off x="6508497" y="1255896"/>
            <a:ext cx="1588914" cy="197935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" name="מלבן 2"/>
          <p:cNvSpPr/>
          <p:nvPr/>
        </p:nvSpPr>
        <p:spPr>
          <a:xfrm>
            <a:off x="3327107" y="2712028"/>
            <a:ext cx="1306788" cy="4665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TextBox 47"/>
          <p:cNvSpPr txBox="1"/>
          <p:nvPr/>
        </p:nvSpPr>
        <p:spPr>
          <a:xfrm>
            <a:off x="4262072" y="1259973"/>
            <a:ext cx="109822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i="1" dirty="0" err="1"/>
              <a:t>PEIpro</a:t>
            </a:r>
            <a:r>
              <a:rPr lang="en-US" sz="1400" b="1" i="1" dirty="0"/>
              <a:t> </a:t>
            </a:r>
            <a:r>
              <a:rPr lang="en-US" sz="1400" b="1" i="1" dirty="0" err="1"/>
              <a:t>polyplus</a:t>
            </a:r>
            <a:endParaRPr lang="he-IL" sz="1400" b="1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0866448" y="5438141"/>
            <a:ext cx="182094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100 </a:t>
            </a:r>
            <a:r>
              <a:rPr lang="en-US" sz="1400" b="1" dirty="0" err="1"/>
              <a:t>KDa</a:t>
            </a:r>
            <a:r>
              <a:rPr lang="en-US" sz="1400" b="1" dirty="0"/>
              <a:t> MWCO</a:t>
            </a:r>
            <a:endParaRPr lang="he-IL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36896" y="6178295"/>
            <a:ext cx="182094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100 </a:t>
            </a:r>
            <a:r>
              <a:rPr lang="en-US" sz="1600" b="1" dirty="0" err="1"/>
              <a:t>KDa</a:t>
            </a:r>
            <a:r>
              <a:rPr lang="en-US" sz="1600" b="1" dirty="0"/>
              <a:t> MWCO</a:t>
            </a:r>
            <a:endParaRPr lang="he-IL" sz="1600" b="1" dirty="0"/>
          </a:p>
        </p:txBody>
      </p:sp>
    </p:spTree>
    <p:extLst>
      <p:ext uri="{BB962C8B-B14F-4D97-AF65-F5344CB8AC3E}">
        <p14:creationId xmlns:p14="http://schemas.microsoft.com/office/powerpoint/2010/main" val="182536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F87AD-D8F2-4DD2-A4BE-5E3DDFE242D6}"/>
              </a:ext>
            </a:extLst>
          </p:cNvPr>
          <p:cNvSpPr txBox="1"/>
          <p:nvPr/>
        </p:nvSpPr>
        <p:spPr>
          <a:xfrm>
            <a:off x="475861" y="169897"/>
            <a:ext cx="3956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Crude Clarification</a:t>
            </a:r>
            <a:endParaRPr lang="x-none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A4744-6A3E-41AD-8B24-73A0C330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0" y="1267060"/>
            <a:ext cx="3772289" cy="1187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5D68C-D6B3-4BC0-AD05-C1E21417BA16}"/>
              </a:ext>
            </a:extLst>
          </p:cNvPr>
          <p:cNvSpPr txBox="1"/>
          <p:nvPr/>
        </p:nvSpPr>
        <p:spPr>
          <a:xfrm>
            <a:off x="1423986" y="866775"/>
            <a:ext cx="150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Depth filters</a:t>
            </a:r>
            <a:endParaRPr lang="x-none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FBE2E-ABCD-4056-A7BE-19D6B142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73" y="1051441"/>
            <a:ext cx="2055386" cy="2055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A1134E-8C1C-41A3-8561-42D51147885A}"/>
              </a:ext>
            </a:extLst>
          </p:cNvPr>
          <p:cNvSpPr txBox="1"/>
          <p:nvPr/>
        </p:nvSpPr>
        <p:spPr>
          <a:xfrm>
            <a:off x="7761839" y="866775"/>
            <a:ext cx="150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Hollow fiber</a:t>
            </a:r>
            <a:endParaRPr lang="x-none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E1982-6439-4789-B8E7-3B1F35A49832}"/>
              </a:ext>
            </a:extLst>
          </p:cNvPr>
          <p:cNvSpPr txBox="1"/>
          <p:nvPr/>
        </p:nvSpPr>
        <p:spPr>
          <a:xfrm>
            <a:off x="124019" y="2566469"/>
            <a:ext cx="5903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Dead end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Time of clarification was high (1.5- 2hrs for 0.5 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Complex procedure (required 3 sizes; 5µm, 1µm and 0.45µm)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efficient</a:t>
            </a:r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B3CF1-3357-4D1E-8D1F-DCF7D2E63740}"/>
              </a:ext>
            </a:extLst>
          </p:cNvPr>
          <p:cNvSpPr txBox="1"/>
          <p:nvPr/>
        </p:nvSpPr>
        <p:spPr>
          <a:xfrm>
            <a:off x="7059774" y="2756191"/>
            <a:ext cx="5903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Time of clarification was low (0.5 </a:t>
            </a:r>
            <a:r>
              <a:rPr lang="en-US" u="sng" dirty="0" err="1"/>
              <a:t>hr</a:t>
            </a:r>
            <a:r>
              <a:rPr lang="en-US" u="sng" dirty="0"/>
              <a:t> for 0.5 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Simple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</a:t>
            </a:r>
            <a:endParaRPr 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DEDB2-1A30-44A8-A159-3DDAFE84C01A}"/>
              </a:ext>
            </a:extLst>
          </p:cNvPr>
          <p:cNvSpPr txBox="1"/>
          <p:nvPr/>
        </p:nvSpPr>
        <p:spPr>
          <a:xfrm>
            <a:off x="4872251" y="1236107"/>
            <a:ext cx="173129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Final pore size:</a:t>
            </a:r>
          </a:p>
          <a:p>
            <a:pPr marL="285750" indent="-285750">
              <a:buFontTx/>
              <a:buChar char="-"/>
            </a:pPr>
            <a:r>
              <a:rPr lang="en-US" dirty="0"/>
              <a:t>0.2 </a:t>
            </a:r>
            <a:r>
              <a:rPr lang="en-US" u="sng" dirty="0"/>
              <a:t>µ</a:t>
            </a:r>
            <a:r>
              <a:rPr lang="en-US" dirty="0"/>
              <a:t>m</a:t>
            </a:r>
          </a:p>
          <a:p>
            <a:pPr marL="285750" indent="-285750">
              <a:buFontTx/>
              <a:buChar char="-"/>
            </a:pPr>
            <a:r>
              <a:rPr lang="en-US" dirty="0"/>
              <a:t>0.45 </a:t>
            </a:r>
            <a:r>
              <a:rPr lang="en-US" u="sng" dirty="0"/>
              <a:t>µ</a:t>
            </a:r>
            <a:r>
              <a:rPr lang="en-US" dirty="0"/>
              <a:t>m</a:t>
            </a:r>
          </a:p>
          <a:p>
            <a:pPr marL="285750" indent="-285750">
              <a:buFontTx/>
              <a:buChar char="-"/>
            </a:pPr>
            <a:r>
              <a:rPr lang="en-US" dirty="0"/>
              <a:t>0.65 </a:t>
            </a:r>
            <a:r>
              <a:rPr lang="en-US" u="sng" dirty="0"/>
              <a:t>µ</a:t>
            </a:r>
            <a:r>
              <a:rPr lang="en-US" dirty="0"/>
              <a:t>m </a:t>
            </a:r>
            <a:endParaRPr lang="x-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3EDC7-22AF-4A10-8109-4F60B355D589}"/>
              </a:ext>
            </a:extLst>
          </p:cNvPr>
          <p:cNvSpPr txBox="1"/>
          <p:nvPr/>
        </p:nvSpPr>
        <p:spPr>
          <a:xfrm>
            <a:off x="649077" y="4635507"/>
            <a:ext cx="107569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faced several problems to analyze the quality of the sample after clarification : </a:t>
            </a:r>
            <a:r>
              <a:rPr lang="en-US" sz="2000" b="1" dirty="0"/>
              <a:t>Solution-  2D ddPCR </a:t>
            </a:r>
            <a:endParaRPr lang="x-non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660112" y="693117"/>
            <a:ext cx="5459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PES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95116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AEA63F-2A86-4E89-8B71-5F4EEA0700B9}"/>
              </a:ext>
            </a:extLst>
          </p:cNvPr>
          <p:cNvSpPr txBox="1"/>
          <p:nvPr/>
        </p:nvSpPr>
        <p:spPr>
          <a:xfrm>
            <a:off x="746620" y="285226"/>
            <a:ext cx="215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2D ddPCR</a:t>
            </a:r>
            <a:endParaRPr lang="x-none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2C4C8-50D4-4CEF-A1BB-29FF3A9C3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21" y="808446"/>
            <a:ext cx="6938864" cy="3555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C57B6-AD45-4FB6-AE2A-9926D2137EC2}"/>
              </a:ext>
            </a:extLst>
          </p:cNvPr>
          <p:cNvSpPr txBox="1"/>
          <p:nvPr/>
        </p:nvSpPr>
        <p:spPr>
          <a:xfrm>
            <a:off x="966832" y="4363702"/>
            <a:ext cx="6094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https://www.mdpi.com/1422-0067/17/9/1515/htm</a:t>
            </a:r>
            <a:endParaRPr lang="x-none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1F499-4C52-4955-8DFD-04202402062D}"/>
              </a:ext>
            </a:extLst>
          </p:cNvPr>
          <p:cNvSpPr txBox="1"/>
          <p:nvPr/>
        </p:nvSpPr>
        <p:spPr>
          <a:xfrm>
            <a:off x="746620" y="5066950"/>
            <a:ext cx="9118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This method provide absolute quantification of Viral titer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this method, four populations can be differentiated, so full capsids can be quantified in the sample (Unlike the qPCR, which only provides the physical titer)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method can also provide quantification of plasmid contamination in final sample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method may be more suitable for stability tests than qPCR </a:t>
            </a:r>
          </a:p>
          <a:p>
            <a:pPr marL="285750" indent="-285750">
              <a:buFontTx/>
              <a:buChar char="-"/>
            </a:pPr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C077E-5A5F-4CA4-8291-535C4F52B134}"/>
              </a:ext>
            </a:extLst>
          </p:cNvPr>
          <p:cNvSpPr txBox="1"/>
          <p:nvPr/>
        </p:nvSpPr>
        <p:spPr>
          <a:xfrm>
            <a:off x="4538443" y="1442731"/>
            <a:ext cx="52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+/+</a:t>
            </a:r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68CFC-7F40-4F55-A561-6CE1EEFD8CE3}"/>
              </a:ext>
            </a:extLst>
          </p:cNvPr>
          <p:cNvSpPr txBox="1"/>
          <p:nvPr/>
        </p:nvSpPr>
        <p:spPr>
          <a:xfrm>
            <a:off x="3038212" y="1442731"/>
            <a:ext cx="52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-/+</a:t>
            </a:r>
            <a:endParaRPr 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D01A6-23BA-4EDB-8D6E-94FEDB98452B}"/>
              </a:ext>
            </a:extLst>
          </p:cNvPr>
          <p:cNvSpPr txBox="1"/>
          <p:nvPr/>
        </p:nvSpPr>
        <p:spPr>
          <a:xfrm>
            <a:off x="4606954" y="2778132"/>
            <a:ext cx="52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+/-</a:t>
            </a:r>
            <a:endParaRPr lang="x-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5730E-C65E-4881-A0E1-320497BAADB5}"/>
              </a:ext>
            </a:extLst>
          </p:cNvPr>
          <p:cNvSpPr txBox="1"/>
          <p:nvPr/>
        </p:nvSpPr>
        <p:spPr>
          <a:xfrm>
            <a:off x="3038211" y="2778132"/>
            <a:ext cx="52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-/-</a:t>
            </a:r>
            <a:endParaRPr lang="x-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5B349-F4AD-4783-8CEB-AFC0530CEB8F}"/>
              </a:ext>
            </a:extLst>
          </p:cNvPr>
          <p:cNvSpPr txBox="1"/>
          <p:nvPr/>
        </p:nvSpPr>
        <p:spPr>
          <a:xfrm>
            <a:off x="8118075" y="1107347"/>
            <a:ext cx="40739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Blue channel - GOI (hTERT)/ Ori (Plasmid)</a:t>
            </a:r>
          </a:p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Green channel - ITR</a:t>
            </a:r>
            <a:endParaRPr lang="x-none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9014" y="1245846"/>
            <a:ext cx="14201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Intact DNA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12092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246639B-8960-41E8-A63D-F7F398A0B92B}"/>
              </a:ext>
            </a:extLst>
          </p:cNvPr>
          <p:cNvSpPr/>
          <p:nvPr/>
        </p:nvSpPr>
        <p:spPr>
          <a:xfrm>
            <a:off x="0" y="0"/>
            <a:ext cx="1212874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2DF59-A234-4D03-865C-A18185B4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6" y="238125"/>
            <a:ext cx="9182100" cy="63817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036166-D702-4B34-A5B3-31CB1647711B}"/>
              </a:ext>
            </a:extLst>
          </p:cNvPr>
          <p:cNvCxnSpPr>
            <a:cxnSpLocks/>
          </p:cNvCxnSpPr>
          <p:nvPr/>
        </p:nvCxnSpPr>
        <p:spPr>
          <a:xfrm flipH="1">
            <a:off x="9078686" y="1194318"/>
            <a:ext cx="330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F806D4-7FB1-4B6C-BFD4-A21FB577819B}"/>
              </a:ext>
            </a:extLst>
          </p:cNvPr>
          <p:cNvSpPr txBox="1"/>
          <p:nvPr/>
        </p:nvSpPr>
        <p:spPr>
          <a:xfrm>
            <a:off x="9408756" y="1009652"/>
            <a:ext cx="23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Reflects qPCR results</a:t>
            </a:r>
            <a:endParaRPr lang="x-non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B8A6D1-8A89-46AE-B319-3665CF2A0AAA}"/>
              </a:ext>
            </a:extLst>
          </p:cNvPr>
          <p:cNvCxnSpPr>
            <a:cxnSpLocks/>
          </p:cNvCxnSpPr>
          <p:nvPr/>
        </p:nvCxnSpPr>
        <p:spPr>
          <a:xfrm flipH="1">
            <a:off x="9078686" y="2696124"/>
            <a:ext cx="330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9DBFF1-1E76-424F-A792-504BF2E5057D}"/>
              </a:ext>
            </a:extLst>
          </p:cNvPr>
          <p:cNvSpPr txBox="1"/>
          <p:nvPr/>
        </p:nvSpPr>
        <p:spPr>
          <a:xfrm>
            <a:off x="9408755" y="2511458"/>
            <a:ext cx="23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0.2um is too small</a:t>
            </a:r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C53A23-2495-450C-A86C-71CB65E4E094}"/>
              </a:ext>
            </a:extLst>
          </p:cNvPr>
          <p:cNvSpPr/>
          <p:nvPr/>
        </p:nvSpPr>
        <p:spPr>
          <a:xfrm>
            <a:off x="6249880" y="461638"/>
            <a:ext cx="559293" cy="61404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DEB64-89EE-4D22-8418-E818A15E0062}"/>
              </a:ext>
            </a:extLst>
          </p:cNvPr>
          <p:cNvSpPr txBox="1"/>
          <p:nvPr/>
        </p:nvSpPr>
        <p:spPr>
          <a:xfrm>
            <a:off x="9436081" y="2789442"/>
            <a:ext cx="28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capsid’ yield is low</a:t>
            </a:r>
            <a:endParaRPr lang="x-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B5AAF-9C62-4178-9379-6D814485DE0B}"/>
              </a:ext>
            </a:extLst>
          </p:cNvPr>
          <p:cNvSpPr txBox="1"/>
          <p:nvPr/>
        </p:nvSpPr>
        <p:spPr>
          <a:xfrm>
            <a:off x="0" y="-9331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28.7.21</a:t>
            </a:r>
            <a:endParaRPr lang="x-none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52D53-022D-4EE9-89CB-BC536319BC67}"/>
              </a:ext>
            </a:extLst>
          </p:cNvPr>
          <p:cNvSpPr txBox="1"/>
          <p:nvPr/>
        </p:nvSpPr>
        <p:spPr>
          <a:xfrm>
            <a:off x="950548" y="-93318"/>
            <a:ext cx="3312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 ddPCR ANALYSIS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4061211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C6FCE7-F0D0-4335-874C-BF7BBDF17222}"/>
              </a:ext>
            </a:extLst>
          </p:cNvPr>
          <p:cNvSpPr/>
          <p:nvPr/>
        </p:nvSpPr>
        <p:spPr>
          <a:xfrm>
            <a:off x="63257" y="62124"/>
            <a:ext cx="12128743" cy="6736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0C695-E7EE-415A-8D81-438560E1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57" y="403303"/>
            <a:ext cx="9527302" cy="6343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E84C1-3450-4510-B723-6EC00048B31D}"/>
              </a:ext>
            </a:extLst>
          </p:cNvPr>
          <p:cNvSpPr txBox="1"/>
          <p:nvPr/>
        </p:nvSpPr>
        <p:spPr>
          <a:xfrm>
            <a:off x="933770" y="41214"/>
            <a:ext cx="3312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 ddPCR ANALYSIS</a:t>
            </a:r>
            <a:endParaRPr lang="x-none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FF700-FBB4-4BF2-AA96-297D893D8666}"/>
              </a:ext>
            </a:extLst>
          </p:cNvPr>
          <p:cNvSpPr txBox="1"/>
          <p:nvPr/>
        </p:nvSpPr>
        <p:spPr>
          <a:xfrm>
            <a:off x="57121" y="41214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3.8.21</a:t>
            </a:r>
            <a:endParaRPr lang="x-none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" name="מחבר חץ ישר 2"/>
          <p:cNvCxnSpPr/>
          <p:nvPr/>
        </p:nvCxnSpPr>
        <p:spPr>
          <a:xfrm flipV="1">
            <a:off x="1766283" y="2124661"/>
            <a:ext cx="706737" cy="43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מלבן 3"/>
          <p:cNvSpPr/>
          <p:nvPr/>
        </p:nvSpPr>
        <p:spPr>
          <a:xfrm>
            <a:off x="5707818" y="587969"/>
            <a:ext cx="491320" cy="61262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/>
          <p:cNvSpPr txBox="1"/>
          <p:nvPr/>
        </p:nvSpPr>
        <p:spPr>
          <a:xfrm>
            <a:off x="-41436" y="1662996"/>
            <a:ext cx="185185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0.45um have shown better % of full capsids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2143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60D160-0849-4FAA-AC08-BBF785B5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63" y="1051441"/>
            <a:ext cx="2390775" cy="190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825F5A-D1F2-4D0E-8AE8-661029836EDE}"/>
              </a:ext>
            </a:extLst>
          </p:cNvPr>
          <p:cNvSpPr txBox="1"/>
          <p:nvPr/>
        </p:nvSpPr>
        <p:spPr>
          <a:xfrm>
            <a:off x="408749" y="111174"/>
            <a:ext cx="562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Crude Concentration and Diafiltration</a:t>
            </a:r>
            <a:endParaRPr lang="x-none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1D2AE-FA58-4E2F-8F9E-1442431E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273" y="1051441"/>
            <a:ext cx="2055386" cy="2055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472D6C-221D-46E6-BBBA-55CE09D57CCD}"/>
              </a:ext>
            </a:extLst>
          </p:cNvPr>
          <p:cNvSpPr txBox="1"/>
          <p:nvPr/>
        </p:nvSpPr>
        <p:spPr>
          <a:xfrm>
            <a:off x="7761839" y="866775"/>
            <a:ext cx="150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Hollow fiber</a:t>
            </a:r>
            <a:endParaRPr lang="x-none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7B240-FCF1-4E98-8580-21912296E8E6}"/>
              </a:ext>
            </a:extLst>
          </p:cNvPr>
          <p:cNvSpPr txBox="1"/>
          <p:nvPr/>
        </p:nvSpPr>
        <p:spPr>
          <a:xfrm>
            <a:off x="6759576" y="2756191"/>
            <a:ext cx="5903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of clarification was high (over 1hr for 0.5 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efficiency</a:t>
            </a:r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44563-3C24-4474-A16F-58E9EC50249E}"/>
              </a:ext>
            </a:extLst>
          </p:cNvPr>
          <p:cNvSpPr txBox="1"/>
          <p:nvPr/>
        </p:nvSpPr>
        <p:spPr>
          <a:xfrm>
            <a:off x="1479883" y="866775"/>
            <a:ext cx="150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Cassettes</a:t>
            </a:r>
            <a:endParaRPr lang="x-none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4569B3-CA73-469A-BD22-5987BC104EE3}"/>
              </a:ext>
            </a:extLst>
          </p:cNvPr>
          <p:cNvSpPr txBox="1"/>
          <p:nvPr/>
        </p:nvSpPr>
        <p:spPr>
          <a:xfrm>
            <a:off x="786563" y="2756191"/>
            <a:ext cx="5903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of clarification was low (15 min for 0.5 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efficiency (3 repeats , &gt; 70% yield)</a:t>
            </a:r>
            <a:endParaRPr 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DF5AA-B9CF-4CAB-9679-C97FEF4F081F}"/>
              </a:ext>
            </a:extLst>
          </p:cNvPr>
          <p:cNvSpPr txBox="1"/>
          <p:nvPr/>
        </p:nvSpPr>
        <p:spPr>
          <a:xfrm>
            <a:off x="5262591" y="1236107"/>
            <a:ext cx="134095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MWCO:</a:t>
            </a:r>
          </a:p>
          <a:p>
            <a:pPr marL="285750" indent="-285750">
              <a:buFontTx/>
              <a:buChar char="-"/>
            </a:pPr>
            <a:r>
              <a:rPr lang="en-US" dirty="0"/>
              <a:t>100 </a:t>
            </a:r>
            <a:r>
              <a:rPr lang="en-US" dirty="0" err="1"/>
              <a:t>KDa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2960" y="4661191"/>
            <a:ext cx="10723740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Cassettes are compatible with higher shear forces than hollow fibers- That allows shorter scalability times and ability to process high volumes.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AAV is a non-membrane virus, hence, more resistant to high shear forces than other viruses.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394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C65C5A-6B85-4A90-884C-A24BCE2C2ED8}"/>
              </a:ext>
            </a:extLst>
          </p:cNvPr>
          <p:cNvSpPr txBox="1"/>
          <p:nvPr/>
        </p:nvSpPr>
        <p:spPr>
          <a:xfrm>
            <a:off x="568299" y="44287"/>
            <a:ext cx="388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AAV production small scale</a:t>
            </a:r>
            <a:endParaRPr 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116A9-A06F-45A4-B10A-9B6511020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9" t="16870" r="1338" b="53606"/>
          <a:stretch/>
        </p:blipFill>
        <p:spPr>
          <a:xfrm>
            <a:off x="404371" y="1696193"/>
            <a:ext cx="1064288" cy="962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7B2D1-8E85-46FD-BFF9-D81B5605D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35" t="39183" r="65359" b="7892"/>
          <a:stretch/>
        </p:blipFill>
        <p:spPr>
          <a:xfrm>
            <a:off x="1091603" y="1100763"/>
            <a:ext cx="279919" cy="564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3A380-4257-4066-8C6C-E057EC4F4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6" t="6926" r="56146" b="8367"/>
          <a:stretch/>
        </p:blipFill>
        <p:spPr>
          <a:xfrm>
            <a:off x="428340" y="936669"/>
            <a:ext cx="279919" cy="728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0B2F3-0EC4-4EA8-81CB-BB4677C0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514" y="1696193"/>
            <a:ext cx="1527499" cy="10183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B2BDA2-926E-41B9-A16F-A943B4A94926}"/>
              </a:ext>
            </a:extLst>
          </p:cNvPr>
          <p:cNvGrpSpPr/>
          <p:nvPr/>
        </p:nvGrpSpPr>
        <p:grpSpPr>
          <a:xfrm rot="20089495">
            <a:off x="802610" y="4608680"/>
            <a:ext cx="1655350" cy="1945342"/>
            <a:chOff x="4916322" y="1365325"/>
            <a:chExt cx="2818329" cy="42133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F02126-A363-425E-9FA8-EB728603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32325" y="2249322"/>
              <a:ext cx="4127350" cy="2359356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5F5D03-1DF0-467B-A9B5-FE0F0C7E7E3F}"/>
                </a:ext>
              </a:extLst>
            </p:cNvPr>
            <p:cNvSpPr/>
            <p:nvPr/>
          </p:nvSpPr>
          <p:spPr>
            <a:xfrm>
              <a:off x="6720285" y="2473460"/>
              <a:ext cx="1014366" cy="31052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B5BBBF8-8856-434E-B1CE-6ED00E5253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46" r="37111" b="28202"/>
          <a:stretch/>
        </p:blipFill>
        <p:spPr>
          <a:xfrm>
            <a:off x="10075138" y="1333419"/>
            <a:ext cx="632562" cy="1743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32FF69-B6A2-4D60-83F9-258FEACB2D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46" r="37111" b="28202"/>
          <a:stretch/>
        </p:blipFill>
        <p:spPr>
          <a:xfrm>
            <a:off x="8347898" y="4800371"/>
            <a:ext cx="632562" cy="1743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9A67BD-50EF-4E71-9DAA-577373A42544}"/>
              </a:ext>
            </a:extLst>
          </p:cNvPr>
          <p:cNvSpPr txBox="1"/>
          <p:nvPr/>
        </p:nvSpPr>
        <p:spPr>
          <a:xfrm>
            <a:off x="27819" y="646218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3-plasmids</a:t>
            </a:r>
            <a:endParaRPr lang="x-none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382B62-4209-44EC-BFDB-B7F9E64FFDFC}"/>
              </a:ext>
            </a:extLst>
          </p:cNvPr>
          <p:cNvSpPr txBox="1"/>
          <p:nvPr/>
        </p:nvSpPr>
        <p:spPr>
          <a:xfrm>
            <a:off x="1030211" y="652720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Transfectant</a:t>
            </a:r>
            <a:endParaRPr lang="x-none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EFB934-A171-45EA-AF0F-8A63A6753E45}"/>
              </a:ext>
            </a:extLst>
          </p:cNvPr>
          <p:cNvSpPr txBox="1"/>
          <p:nvPr/>
        </p:nvSpPr>
        <p:spPr>
          <a:xfrm>
            <a:off x="721985" y="1131985"/>
            <a:ext cx="3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  <a:endParaRPr lang="x-non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6A070-584A-4E50-872F-9CEF4E11BE2D}"/>
              </a:ext>
            </a:extLst>
          </p:cNvPr>
          <p:cNvSpPr txBox="1"/>
          <p:nvPr/>
        </p:nvSpPr>
        <p:spPr>
          <a:xfrm>
            <a:off x="303808" y="2617319"/>
            <a:ext cx="187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SA: 113.4 cm</a:t>
            </a:r>
            <a:r>
              <a:rPr lang="en-US" sz="1400" i="1" baseline="30000" dirty="0"/>
              <a:t>2</a:t>
            </a:r>
          </a:p>
          <a:p>
            <a:r>
              <a:rPr lang="en-US" sz="1400" i="1" dirty="0"/>
              <a:t>Volume: 20 ml</a:t>
            </a:r>
            <a:endParaRPr lang="x-none" sz="1400" i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C2C45C-2310-4B64-BD3C-C35831BB6AD1}"/>
              </a:ext>
            </a:extLst>
          </p:cNvPr>
          <p:cNvCxnSpPr/>
          <p:nvPr/>
        </p:nvCxnSpPr>
        <p:spPr>
          <a:xfrm>
            <a:off x="1632082" y="2177340"/>
            <a:ext cx="190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1FCD4A-3CF8-4B3C-8BAB-4597D31ABA67}"/>
              </a:ext>
            </a:extLst>
          </p:cNvPr>
          <p:cNvSpPr txBox="1"/>
          <p:nvPr/>
        </p:nvSpPr>
        <p:spPr>
          <a:xfrm>
            <a:off x="1630286" y="1865852"/>
            <a:ext cx="19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120hrs production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CE9DFC-F707-4CA6-96C8-9C4CDA42BAEF}"/>
              </a:ext>
            </a:extLst>
          </p:cNvPr>
          <p:cNvSpPr txBox="1"/>
          <p:nvPr/>
        </p:nvSpPr>
        <p:spPr>
          <a:xfrm>
            <a:off x="3292145" y="1219521"/>
            <a:ext cx="189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 harvest and filtration</a:t>
            </a:r>
            <a:endParaRPr lang="x-none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8E5C21-72FD-435E-885E-C7277CE7B320}"/>
              </a:ext>
            </a:extLst>
          </p:cNvPr>
          <p:cNvCxnSpPr/>
          <p:nvPr/>
        </p:nvCxnSpPr>
        <p:spPr>
          <a:xfrm>
            <a:off x="4798503" y="2235184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D336ECA-9FA2-4A25-A7AB-952CBEA7528E}"/>
              </a:ext>
            </a:extLst>
          </p:cNvPr>
          <p:cNvSpPr txBox="1"/>
          <p:nvPr/>
        </p:nvSpPr>
        <p:spPr>
          <a:xfrm>
            <a:off x="5033394" y="1912018"/>
            <a:ext cx="3775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Enzymatic treatment</a:t>
            </a:r>
          </a:p>
          <a:p>
            <a:pPr algn="ctr"/>
            <a:r>
              <a:rPr lang="en-US" sz="1600" dirty="0"/>
              <a:t>SAN-HQ: </a:t>
            </a:r>
            <a:r>
              <a:rPr lang="en-US" sz="1600" dirty="0" err="1"/>
              <a:t>DNase</a:t>
            </a:r>
            <a:r>
              <a:rPr lang="en-US" sz="1600" dirty="0"/>
              <a:t> and </a:t>
            </a:r>
            <a:r>
              <a:rPr lang="en-US" sz="1600" dirty="0" err="1"/>
              <a:t>RNase</a:t>
            </a:r>
            <a:r>
              <a:rPr lang="en-US" sz="1600" dirty="0"/>
              <a:t> digestion</a:t>
            </a:r>
            <a:endParaRPr lang="x-none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F0A774-3FC4-41C8-A8CC-67701EE0946B}"/>
              </a:ext>
            </a:extLst>
          </p:cNvPr>
          <p:cNvSpPr txBox="1"/>
          <p:nvPr/>
        </p:nvSpPr>
        <p:spPr>
          <a:xfrm>
            <a:off x="263090" y="3057953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24hrs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6BD893-6A6D-4DE1-9F6D-A43E05B1C49D}"/>
              </a:ext>
            </a:extLst>
          </p:cNvPr>
          <p:cNvSpPr txBox="1"/>
          <p:nvPr/>
        </p:nvSpPr>
        <p:spPr>
          <a:xfrm>
            <a:off x="3564868" y="2782766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14AE3F-282E-4132-9C98-5067BF07C5BC}"/>
              </a:ext>
            </a:extLst>
          </p:cNvPr>
          <p:cNvSpPr txBox="1"/>
          <p:nvPr/>
        </p:nvSpPr>
        <p:spPr>
          <a:xfrm>
            <a:off x="6229653" y="2714526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537BDD-18D1-4638-870D-EA31D6AF0F62}"/>
              </a:ext>
            </a:extLst>
          </p:cNvPr>
          <p:cNvCxnSpPr/>
          <p:nvPr/>
        </p:nvCxnSpPr>
        <p:spPr>
          <a:xfrm>
            <a:off x="9033091" y="2210469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3CD9D7B-63CF-46A4-B7AD-06A506BDAE3D}"/>
              </a:ext>
            </a:extLst>
          </p:cNvPr>
          <p:cNvSpPr txBox="1"/>
          <p:nvPr/>
        </p:nvSpPr>
        <p:spPr>
          <a:xfrm>
            <a:off x="9033091" y="893457"/>
            <a:ext cx="283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Concentration and dilution : preparation for FPLC</a:t>
            </a:r>
            <a:endParaRPr lang="x-none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93153F-841B-40F3-9C3F-7A7D2329EC52}"/>
              </a:ext>
            </a:extLst>
          </p:cNvPr>
          <p:cNvSpPr txBox="1"/>
          <p:nvPr/>
        </p:nvSpPr>
        <p:spPr>
          <a:xfrm>
            <a:off x="9679204" y="2966728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2-3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1BC6E14-BEC1-4234-9BD6-495D8174F018}"/>
              </a:ext>
            </a:extLst>
          </p:cNvPr>
          <p:cNvCxnSpPr/>
          <p:nvPr/>
        </p:nvCxnSpPr>
        <p:spPr>
          <a:xfrm>
            <a:off x="317996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13B9C9-6250-4C78-9DFB-AA0BE2A869F6}"/>
              </a:ext>
            </a:extLst>
          </p:cNvPr>
          <p:cNvSpPr txBox="1"/>
          <p:nvPr/>
        </p:nvSpPr>
        <p:spPr>
          <a:xfrm>
            <a:off x="356500" y="3976486"/>
            <a:ext cx="293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1</a:t>
            </a:r>
            <a:r>
              <a:rPr lang="en-US" sz="1600" baseline="30000" dirty="0"/>
              <a:t>st </a:t>
            </a:r>
            <a:r>
              <a:rPr lang="en-US" sz="1600" dirty="0"/>
              <a:t>step : </a:t>
            </a:r>
          </a:p>
          <a:p>
            <a:pPr algn="ctr"/>
            <a:r>
              <a:rPr lang="en-US" sz="1600" dirty="0"/>
              <a:t>collect Flow-Through</a:t>
            </a:r>
            <a:endParaRPr lang="x-non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C26DA7-3BB2-4BF1-B8EE-FB62FAE82C16}"/>
              </a:ext>
            </a:extLst>
          </p:cNvPr>
          <p:cNvSpPr txBox="1"/>
          <p:nvPr/>
        </p:nvSpPr>
        <p:spPr>
          <a:xfrm>
            <a:off x="756444" y="6552199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04FDF2-BC18-4591-8C25-78B014AFFD79}"/>
              </a:ext>
            </a:extLst>
          </p:cNvPr>
          <p:cNvGrpSpPr/>
          <p:nvPr/>
        </p:nvGrpSpPr>
        <p:grpSpPr>
          <a:xfrm rot="20089495">
            <a:off x="4760304" y="4608680"/>
            <a:ext cx="1655350" cy="1945342"/>
            <a:chOff x="4916322" y="1365325"/>
            <a:chExt cx="2818329" cy="421335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BBD603F-8E80-4307-9055-F81B5F42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32325" y="2249322"/>
              <a:ext cx="4127350" cy="2359356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B44DE5C-DD84-49DB-A2BD-937DA6C62F20}"/>
                </a:ext>
              </a:extLst>
            </p:cNvPr>
            <p:cNvSpPr/>
            <p:nvPr/>
          </p:nvSpPr>
          <p:spPr>
            <a:xfrm>
              <a:off x="6720285" y="2473460"/>
              <a:ext cx="1014366" cy="31052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8C7990-1768-45A4-9107-6971B341322E}"/>
              </a:ext>
            </a:extLst>
          </p:cNvPr>
          <p:cNvCxnSpPr/>
          <p:nvPr/>
        </p:nvCxnSpPr>
        <p:spPr>
          <a:xfrm>
            <a:off x="4275690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B48BB06-5F54-44DF-9DED-A1C050A5CCA9}"/>
              </a:ext>
            </a:extLst>
          </p:cNvPr>
          <p:cNvSpPr txBox="1"/>
          <p:nvPr/>
        </p:nvSpPr>
        <p:spPr>
          <a:xfrm>
            <a:off x="3604535" y="3976485"/>
            <a:ext cx="436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2</a:t>
            </a:r>
            <a:r>
              <a:rPr lang="en-US" sz="1600" baseline="30000" dirty="0"/>
              <a:t>nd</a:t>
            </a:r>
            <a:r>
              <a:rPr lang="en-US" sz="1600" dirty="0"/>
              <a:t> step : </a:t>
            </a:r>
          </a:p>
          <a:p>
            <a:pPr algn="ctr"/>
            <a:r>
              <a:rPr lang="en-US" sz="1600" dirty="0"/>
              <a:t>collect Elution (enrichment of full capsids)</a:t>
            </a:r>
            <a:endParaRPr lang="x-none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DE3993-96BE-4AA4-B2B1-9B89DE31CD82}"/>
              </a:ext>
            </a:extLst>
          </p:cNvPr>
          <p:cNvSpPr txBox="1"/>
          <p:nvPr/>
        </p:nvSpPr>
        <p:spPr>
          <a:xfrm>
            <a:off x="4714138" y="6552199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735DA83-157E-408B-B2FC-B61682F9354B}"/>
              </a:ext>
            </a:extLst>
          </p:cNvPr>
          <p:cNvCxnSpPr/>
          <p:nvPr/>
        </p:nvCxnSpPr>
        <p:spPr>
          <a:xfrm>
            <a:off x="2233954" y="5365676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46D8D6-7088-4513-9256-0AF0853E6C97}"/>
              </a:ext>
            </a:extLst>
          </p:cNvPr>
          <p:cNvSpPr txBox="1"/>
          <p:nvPr/>
        </p:nvSpPr>
        <p:spPr>
          <a:xfrm>
            <a:off x="2553423" y="5029010"/>
            <a:ext cx="148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Flow-through dilution</a:t>
            </a:r>
            <a:endParaRPr lang="x-non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AD58FB-D551-4009-9CAF-76C9F1E3048D}"/>
              </a:ext>
            </a:extLst>
          </p:cNvPr>
          <p:cNvSpPr txBox="1"/>
          <p:nvPr/>
        </p:nvSpPr>
        <p:spPr>
          <a:xfrm>
            <a:off x="2233954" y="6552199"/>
            <a:ext cx="224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several minutes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E1CAF-CA78-4901-ABB5-3200A58CCFC4}"/>
              </a:ext>
            </a:extLst>
          </p:cNvPr>
          <p:cNvCxnSpPr/>
          <p:nvPr/>
        </p:nvCxnSpPr>
        <p:spPr>
          <a:xfrm>
            <a:off x="6769643" y="53656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7218777-BA3E-451C-B3E4-DBD01DD4A155}"/>
              </a:ext>
            </a:extLst>
          </p:cNvPr>
          <p:cNvSpPr txBox="1"/>
          <p:nvPr/>
        </p:nvSpPr>
        <p:spPr>
          <a:xfrm>
            <a:off x="6464900" y="4230000"/>
            <a:ext cx="436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Final formulation</a:t>
            </a:r>
            <a:endParaRPr lang="x-none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794388-96DA-4123-B16E-8D1990F645A8}"/>
              </a:ext>
            </a:extLst>
          </p:cNvPr>
          <p:cNvSpPr txBox="1"/>
          <p:nvPr/>
        </p:nvSpPr>
        <p:spPr>
          <a:xfrm>
            <a:off x="7987873" y="6536258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8DE8D2-47E5-4600-89DE-B06CC004C7BA}"/>
              </a:ext>
            </a:extLst>
          </p:cNvPr>
          <p:cNvSpPr txBox="1"/>
          <p:nvPr/>
        </p:nvSpPr>
        <p:spPr>
          <a:xfrm>
            <a:off x="9826047" y="5300482"/>
            <a:ext cx="231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Total DSP time: 8-9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660060-E4F4-419F-8D19-343FF0C06633}"/>
              </a:ext>
            </a:extLst>
          </p:cNvPr>
          <p:cNvSpPr/>
          <p:nvPr/>
        </p:nvSpPr>
        <p:spPr>
          <a:xfrm>
            <a:off x="27819" y="652720"/>
            <a:ext cx="1016118" cy="97963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" name="TextBox 2"/>
          <p:cNvSpPr txBox="1"/>
          <p:nvPr/>
        </p:nvSpPr>
        <p:spPr>
          <a:xfrm>
            <a:off x="1248763" y="877677"/>
            <a:ext cx="109822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i="1" dirty="0" err="1"/>
              <a:t>PEIpro</a:t>
            </a:r>
            <a:r>
              <a:rPr lang="en-US" sz="1400" b="1" i="1" dirty="0"/>
              <a:t> </a:t>
            </a:r>
            <a:r>
              <a:rPr lang="en-US" sz="1400" b="1" i="1" dirty="0" err="1"/>
              <a:t>polyplus</a:t>
            </a:r>
            <a:endParaRPr lang="he-IL" sz="1400" b="1" i="1" dirty="0"/>
          </a:p>
        </p:txBody>
      </p:sp>
      <p:sp>
        <p:nvSpPr>
          <p:cNvPr id="58" name="TextBox 57"/>
          <p:cNvSpPr txBox="1"/>
          <p:nvPr/>
        </p:nvSpPr>
        <p:spPr>
          <a:xfrm>
            <a:off x="3567564" y="2558349"/>
            <a:ext cx="14932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PES 0.45µm</a:t>
            </a:r>
            <a:endParaRPr lang="he-IL" dirty="0"/>
          </a:p>
        </p:txBody>
      </p:sp>
      <p:sp>
        <p:nvSpPr>
          <p:cNvPr id="59" name="TextBox 58"/>
          <p:cNvSpPr txBox="1"/>
          <p:nvPr/>
        </p:nvSpPr>
        <p:spPr>
          <a:xfrm>
            <a:off x="10539991" y="1949543"/>
            <a:ext cx="182094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100 </a:t>
            </a:r>
            <a:r>
              <a:rPr lang="en-US" sz="1600" b="1" dirty="0" err="1"/>
              <a:t>KDa</a:t>
            </a:r>
            <a:r>
              <a:rPr lang="en-US" sz="1600" b="1" dirty="0"/>
              <a:t> MWCO</a:t>
            </a:r>
            <a:endParaRPr lang="he-IL" sz="1600" b="1" dirty="0"/>
          </a:p>
        </p:txBody>
      </p:sp>
    </p:spTree>
    <p:extLst>
      <p:ext uri="{BB962C8B-B14F-4D97-AF65-F5344CB8AC3E}">
        <p14:creationId xmlns:p14="http://schemas.microsoft.com/office/powerpoint/2010/main" val="529339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502" y="136478"/>
            <a:ext cx="67556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Strategies for sample preparation (pre-FPLC) </a:t>
            </a:r>
            <a:endParaRPr lang="he-IL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36728" y="1296537"/>
            <a:ext cx="9840036" cy="56630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Small scale </a:t>
            </a:r>
            <a:r>
              <a:rPr lang="en-US" dirty="0"/>
              <a:t>(20ml)- concentration 4-5 fold and dilution with equilibration buffer (MHN pH 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Large scale-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Concentration fivefold and </a:t>
            </a:r>
            <a:r>
              <a:rPr lang="en-US" dirty="0" err="1"/>
              <a:t>diafiltration</a:t>
            </a:r>
            <a:r>
              <a:rPr lang="en-US" dirty="0"/>
              <a:t> with equilibration buffer (MHN pH 8) – keeps low volumes (decreased chromatography times); </a:t>
            </a:r>
            <a:r>
              <a:rPr lang="en-US" dirty="0">
                <a:solidFill>
                  <a:srgbClr val="7030A0"/>
                </a:solidFill>
              </a:rPr>
              <a:t>in 2D </a:t>
            </a:r>
            <a:r>
              <a:rPr lang="en-US" dirty="0" err="1">
                <a:solidFill>
                  <a:srgbClr val="7030A0"/>
                </a:solidFill>
              </a:rPr>
              <a:t>ddPCR</a:t>
            </a:r>
            <a:r>
              <a:rPr lang="en-US" dirty="0">
                <a:solidFill>
                  <a:srgbClr val="7030A0"/>
                </a:solidFill>
              </a:rPr>
              <a:t> showed high disintegration of the capsids</a:t>
            </a:r>
          </a:p>
          <a:p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Concentration fivefold and dilution with equilibration buffer (MHN pH 8) – initial high volume for chromatography (long running times); </a:t>
            </a:r>
            <a:r>
              <a:rPr lang="en-US" dirty="0">
                <a:solidFill>
                  <a:srgbClr val="7030A0"/>
                </a:solidFill>
              </a:rPr>
              <a:t>in 2D </a:t>
            </a:r>
            <a:r>
              <a:rPr lang="en-US" dirty="0" err="1">
                <a:solidFill>
                  <a:srgbClr val="7030A0"/>
                </a:solidFill>
              </a:rPr>
              <a:t>ddPCR</a:t>
            </a:r>
            <a:r>
              <a:rPr lang="en-US" dirty="0">
                <a:solidFill>
                  <a:srgbClr val="7030A0"/>
                </a:solidFill>
              </a:rPr>
              <a:t> showed high disintegration of the capsids and low recovery in FPLC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dirty="0" err="1"/>
              <a:t>Diafiltration</a:t>
            </a:r>
            <a:r>
              <a:rPr lang="en-US" dirty="0"/>
              <a:t> with equilibration buffer (MHN pH 8)- long running times in chromatography; </a:t>
            </a:r>
            <a:r>
              <a:rPr lang="en-US" dirty="0">
                <a:solidFill>
                  <a:srgbClr val="7030A0"/>
                </a:solidFill>
              </a:rPr>
              <a:t>in 2D </a:t>
            </a:r>
            <a:r>
              <a:rPr lang="en-US" dirty="0" err="1">
                <a:solidFill>
                  <a:srgbClr val="7030A0"/>
                </a:solidFill>
              </a:rPr>
              <a:t>ddPCR</a:t>
            </a:r>
            <a:r>
              <a:rPr lang="en-US" dirty="0">
                <a:solidFill>
                  <a:srgbClr val="7030A0"/>
                </a:solidFill>
              </a:rPr>
              <a:t> showed better preservation of the intact capsids.- </a:t>
            </a:r>
            <a:r>
              <a:rPr lang="en-US" sz="2000" dirty="0">
                <a:solidFill>
                  <a:srgbClr val="7030A0"/>
                </a:solidFill>
              </a:rPr>
              <a:t>needs optimization</a:t>
            </a: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rgbClr val="7030A0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rgbClr val="7030A0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rgbClr val="7030A0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7030A0"/>
              </a:solidFill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6862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72220-4B4F-4C3C-8B31-F5B5134E8E4B}"/>
              </a:ext>
            </a:extLst>
          </p:cNvPr>
          <p:cNvSpPr/>
          <p:nvPr/>
        </p:nvSpPr>
        <p:spPr>
          <a:xfrm>
            <a:off x="0" y="1215128"/>
            <a:ext cx="12192000" cy="42529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44464-F8AD-43E5-8B7E-D663501B04A5}"/>
              </a:ext>
            </a:extLst>
          </p:cNvPr>
          <p:cNvSpPr/>
          <p:nvPr/>
        </p:nvSpPr>
        <p:spPr>
          <a:xfrm>
            <a:off x="0" y="5422318"/>
            <a:ext cx="12192000" cy="1425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B71B46-02CA-4E94-AF6E-D455FFFCFA9B}"/>
              </a:ext>
            </a:extLst>
          </p:cNvPr>
          <p:cNvSpPr/>
          <p:nvPr/>
        </p:nvSpPr>
        <p:spPr>
          <a:xfrm>
            <a:off x="0" y="28456"/>
            <a:ext cx="12192000" cy="12151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E9FFD-1A3C-43B5-B120-A009502A5FFA}"/>
              </a:ext>
            </a:extLst>
          </p:cNvPr>
          <p:cNvSpPr txBox="1"/>
          <p:nvPr/>
        </p:nvSpPr>
        <p:spPr>
          <a:xfrm>
            <a:off x="-1" y="0"/>
            <a:ext cx="12286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10.8.21 TFF trial : reg plasmids: hTERT-CMV, </a:t>
            </a:r>
            <a:r>
              <a:rPr lang="en-US" sz="2400" dirty="0" err="1"/>
              <a:t>fibracel</a:t>
            </a:r>
            <a:r>
              <a:rPr lang="en-US" sz="2400" dirty="0"/>
              <a:t> , 2.3x10</a:t>
            </a:r>
            <a:r>
              <a:rPr lang="en-US" sz="2400" baseline="30000" dirty="0"/>
              <a:t>8</a:t>
            </a:r>
            <a:r>
              <a:rPr lang="en-US" sz="2400" dirty="0"/>
              <a:t> cells, 2.5mg DNA, PEI;DNA ratio- 1;1</a:t>
            </a:r>
          </a:p>
          <a:p>
            <a:r>
              <a:rPr lang="en-US" dirty="0"/>
              <a:t>Clarification: </a:t>
            </a:r>
            <a:r>
              <a:rPr lang="pt-BR" sz="1400" b="0" i="0" u="none" strike="noStrike" cap="small" dirty="0">
                <a:solidFill>
                  <a:srgbClr val="00B0F0"/>
                </a:solidFill>
                <a:effectLst/>
                <a:latin typeface="proxima-nova"/>
              </a:rPr>
              <a:t>Watersep 0.45uc 320.6 cm^2</a:t>
            </a:r>
          </a:p>
          <a:p>
            <a:r>
              <a:rPr lang="pt-BR" dirty="0"/>
              <a:t>Concentration and Diafiltration: </a:t>
            </a:r>
            <a:r>
              <a:rPr lang="en-US" sz="1400" cap="small" dirty="0" err="1">
                <a:solidFill>
                  <a:srgbClr val="00B0F0"/>
                </a:solidFill>
                <a:latin typeface="proxima-nova"/>
              </a:rPr>
              <a:t>TangenX</a:t>
            </a:r>
            <a:r>
              <a:rPr lang="en-US" sz="1400" cap="small" dirty="0">
                <a:solidFill>
                  <a:srgbClr val="00B0F0"/>
                </a:solidFill>
                <a:latin typeface="proxima-nova"/>
              </a:rPr>
              <a:t> cassettes, 100um, pes, 0. 1m^2</a:t>
            </a:r>
            <a:endParaRPr lang="en-US" sz="1400" cap="small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BE39D-652E-40CF-8A5A-72E2C805F62F}"/>
              </a:ext>
            </a:extLst>
          </p:cNvPr>
          <p:cNvSpPr txBox="1"/>
          <p:nvPr/>
        </p:nvSpPr>
        <p:spPr>
          <a:xfrm>
            <a:off x="0" y="1243584"/>
            <a:ext cx="6045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10.8.21 Purification steps (Q-XL)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14356-547D-479E-9C1B-273B24DA4144}"/>
              </a:ext>
            </a:extLst>
          </p:cNvPr>
          <p:cNvSpPr txBox="1"/>
          <p:nvPr/>
        </p:nvSpPr>
        <p:spPr>
          <a:xfrm>
            <a:off x="115059" y="1904714"/>
            <a:ext cx="114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Run</a:t>
            </a:r>
            <a:endParaRPr lang="x-none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0BC8F0-B7F3-473F-B740-9B9CD869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9" y="2331972"/>
            <a:ext cx="12192000" cy="2912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21F18C-2A13-46AB-A65B-470967374AF2}"/>
              </a:ext>
            </a:extLst>
          </p:cNvPr>
          <p:cNvSpPr txBox="1"/>
          <p:nvPr/>
        </p:nvSpPr>
        <p:spPr>
          <a:xfrm>
            <a:off x="3879540" y="4407021"/>
            <a:ext cx="2565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Conductivity 7 mS/cm</a:t>
            </a:r>
            <a:endParaRPr lang="x-non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F43BF-EBD1-4635-9147-E8CD300B2E97}"/>
              </a:ext>
            </a:extLst>
          </p:cNvPr>
          <p:cNvSpPr txBox="1"/>
          <p:nvPr/>
        </p:nvSpPr>
        <p:spPr>
          <a:xfrm>
            <a:off x="9305277" y="4637276"/>
            <a:ext cx="2565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Conductivity 5.6 mS/cm</a:t>
            </a:r>
            <a:endParaRPr lang="x-none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2EB789-1A86-44F6-BF86-B1BB67763759}"/>
              </a:ext>
            </a:extLst>
          </p:cNvPr>
          <p:cNvCxnSpPr/>
          <p:nvPr/>
        </p:nvCxnSpPr>
        <p:spPr>
          <a:xfrm>
            <a:off x="541538" y="2982897"/>
            <a:ext cx="87637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1D9CB5-E37A-43B2-A874-42A10ECEFCA8}"/>
              </a:ext>
            </a:extLst>
          </p:cNvPr>
          <p:cNvCxnSpPr/>
          <p:nvPr/>
        </p:nvCxnSpPr>
        <p:spPr>
          <a:xfrm>
            <a:off x="9454718" y="2982897"/>
            <a:ext cx="8433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DBF40B-85CC-4885-B8E9-24172A3A3E4F}"/>
              </a:ext>
            </a:extLst>
          </p:cNvPr>
          <p:cNvSpPr txBox="1"/>
          <p:nvPr/>
        </p:nvSpPr>
        <p:spPr>
          <a:xfrm>
            <a:off x="3879540" y="2664992"/>
            <a:ext cx="191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Flow-Through</a:t>
            </a:r>
            <a:endParaRPr lang="x-non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25CF66-C222-4370-AB8D-96F5FB5A4E12}"/>
              </a:ext>
            </a:extLst>
          </p:cNvPr>
          <p:cNvSpPr txBox="1"/>
          <p:nvPr/>
        </p:nvSpPr>
        <p:spPr>
          <a:xfrm>
            <a:off x="9488084" y="2664992"/>
            <a:ext cx="191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</a:t>
            </a:r>
            <a:endParaRPr lang="x-non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5BD86D-F98B-4AB1-A6F8-9AC1AD09F763}"/>
              </a:ext>
            </a:extLst>
          </p:cNvPr>
          <p:cNvSpPr txBox="1"/>
          <p:nvPr/>
        </p:nvSpPr>
        <p:spPr>
          <a:xfrm>
            <a:off x="541538" y="5419544"/>
            <a:ext cx="2752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Analysis:</a:t>
            </a:r>
          </a:p>
          <a:p>
            <a:r>
              <a:rPr lang="en-US" dirty="0"/>
              <a:t>qPCR</a:t>
            </a:r>
          </a:p>
          <a:p>
            <a:r>
              <a:rPr lang="en-US" dirty="0"/>
              <a:t>2D ddPCR</a:t>
            </a:r>
          </a:p>
          <a:p>
            <a:r>
              <a:rPr lang="en-US" dirty="0"/>
              <a:t>Western</a:t>
            </a:r>
          </a:p>
          <a:p>
            <a:r>
              <a:rPr lang="en-US" dirty="0"/>
              <a:t>Ruby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62260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031022-2A5B-495C-AE5B-653F13E70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1" y="902049"/>
            <a:ext cx="6985517" cy="4109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0628C-3FB8-411A-B79D-D6E4DE80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049"/>
            <a:ext cx="4952137" cy="2118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D4BC97-173C-4117-AE4A-B40644AE5E34}"/>
              </a:ext>
            </a:extLst>
          </p:cNvPr>
          <p:cNvSpPr txBox="1"/>
          <p:nvPr/>
        </p:nvSpPr>
        <p:spPr>
          <a:xfrm>
            <a:off x="0" y="532717"/>
            <a:ext cx="72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qPCR</a:t>
            </a:r>
            <a:endParaRPr lang="x-none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F85AA-716C-40F9-AB3A-D9FA4AD9CE95}"/>
              </a:ext>
            </a:extLst>
          </p:cNvPr>
          <p:cNvSpPr txBox="1"/>
          <p:nvPr/>
        </p:nvSpPr>
        <p:spPr>
          <a:xfrm>
            <a:off x="5047860" y="532717"/>
            <a:ext cx="11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2D ddPCR</a:t>
            </a:r>
            <a:endParaRPr lang="x-none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F638A-4B46-4840-8F74-DAC51ECBEC9D}"/>
              </a:ext>
            </a:extLst>
          </p:cNvPr>
          <p:cNvSpPr txBox="1"/>
          <p:nvPr/>
        </p:nvSpPr>
        <p:spPr>
          <a:xfrm>
            <a:off x="8238931" y="63603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Full capsids</a:t>
            </a:r>
            <a:endParaRPr lang="x-none" sz="1400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B21E5-532A-40D1-AED0-75D5C22646A5}"/>
              </a:ext>
            </a:extLst>
          </p:cNvPr>
          <p:cNvSpPr txBox="1"/>
          <p:nvPr/>
        </p:nvSpPr>
        <p:spPr>
          <a:xfrm>
            <a:off x="124197" y="5022270"/>
            <a:ext cx="11669484" cy="1754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TangenX</a:t>
            </a:r>
            <a:r>
              <a:rPr lang="en-US" dirty="0"/>
              <a:t> cassette was hacked – probably due to long CIP</a:t>
            </a:r>
          </a:p>
          <a:p>
            <a:pPr marL="285750" indent="-285750">
              <a:buFontTx/>
              <a:buChar char="-"/>
            </a:pPr>
            <a:r>
              <a:rPr lang="en-US" dirty="0"/>
              <a:t>0.45um pore size is suitable for initial clarification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Sample that was diafiltrated w/o initial concentration kept the capsids intact – might need to consider lowering </a:t>
            </a:r>
            <a:r>
              <a:rPr lang="en-US" dirty="0" err="1"/>
              <a:t>flowrate</a:t>
            </a:r>
            <a:r>
              <a:rPr lang="en-US" dirty="0"/>
              <a:t> for optimization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purification step: decreased conductivity and  prolonged wash step may improve recovery acc. To ddPCR results</a:t>
            </a:r>
            <a:endParaRPr lang="x-none" dirty="0"/>
          </a:p>
        </p:txBody>
      </p:sp>
      <p:sp>
        <p:nvSpPr>
          <p:cNvPr id="8" name="TextBox 7"/>
          <p:cNvSpPr txBox="1"/>
          <p:nvPr/>
        </p:nvSpPr>
        <p:spPr>
          <a:xfrm>
            <a:off x="599606" y="0"/>
            <a:ext cx="170887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10.8.2021</a:t>
            </a:r>
            <a:endParaRPr lang="he-IL" sz="2800" dirty="0"/>
          </a:p>
        </p:txBody>
      </p:sp>
      <p:sp>
        <p:nvSpPr>
          <p:cNvPr id="9" name="מלבן 8"/>
          <p:cNvSpPr/>
          <p:nvPr/>
        </p:nvSpPr>
        <p:spPr>
          <a:xfrm>
            <a:off x="8327136" y="636034"/>
            <a:ext cx="780288" cy="437514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927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76E087-4B4E-49C6-A08A-CA470FFD56B0}"/>
              </a:ext>
            </a:extLst>
          </p:cNvPr>
          <p:cNvSpPr txBox="1"/>
          <p:nvPr/>
        </p:nvSpPr>
        <p:spPr>
          <a:xfrm>
            <a:off x="536896" y="167780"/>
            <a:ext cx="470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AAV production scaling up: 0.5 L </a:t>
            </a:r>
            <a:endParaRPr lang="x-non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0B652-3BEA-4740-8E9E-08DE86EA0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5" t="39183" r="65359" b="7892"/>
          <a:stretch/>
        </p:blipFill>
        <p:spPr>
          <a:xfrm>
            <a:off x="4155620" y="1195472"/>
            <a:ext cx="279919" cy="56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643A7-C595-4BFC-92FA-6C503303E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6" t="6926" r="56146" b="8367"/>
          <a:stretch/>
        </p:blipFill>
        <p:spPr>
          <a:xfrm>
            <a:off x="3492357" y="1031378"/>
            <a:ext cx="279919" cy="728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CFE34C-0DB1-4033-A461-30EFF5707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46" r="37111" b="28202"/>
          <a:stretch/>
        </p:blipFill>
        <p:spPr>
          <a:xfrm>
            <a:off x="10428370" y="4800371"/>
            <a:ext cx="632562" cy="1743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E614FD-AA53-4CAE-BD36-7EAAB42168EB}"/>
              </a:ext>
            </a:extLst>
          </p:cNvPr>
          <p:cNvSpPr txBox="1"/>
          <p:nvPr/>
        </p:nvSpPr>
        <p:spPr>
          <a:xfrm>
            <a:off x="3091836" y="740927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3-plasmids</a:t>
            </a:r>
            <a:endParaRPr lang="x-none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AEAB8-39F0-4D97-BE47-DB97F5C9CD33}"/>
              </a:ext>
            </a:extLst>
          </p:cNvPr>
          <p:cNvSpPr txBox="1"/>
          <p:nvPr/>
        </p:nvSpPr>
        <p:spPr>
          <a:xfrm>
            <a:off x="4094228" y="747429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Transfectant</a:t>
            </a:r>
            <a:endParaRPr lang="x-non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CEDB4-03E0-4C43-B4AE-0E2936C2B5DC}"/>
              </a:ext>
            </a:extLst>
          </p:cNvPr>
          <p:cNvSpPr txBox="1"/>
          <p:nvPr/>
        </p:nvSpPr>
        <p:spPr>
          <a:xfrm>
            <a:off x="3786002" y="1226694"/>
            <a:ext cx="3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34BDD2-F01D-4219-88A7-12BFA6D90F43}"/>
              </a:ext>
            </a:extLst>
          </p:cNvPr>
          <p:cNvSpPr txBox="1"/>
          <p:nvPr/>
        </p:nvSpPr>
        <p:spPr>
          <a:xfrm>
            <a:off x="3367825" y="2712028"/>
            <a:ext cx="187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SA: 13200 cm</a:t>
            </a:r>
            <a:r>
              <a:rPr lang="en-US" sz="1400" i="1" baseline="30000" dirty="0"/>
              <a:t>2</a:t>
            </a:r>
          </a:p>
          <a:p>
            <a:r>
              <a:rPr lang="en-US" sz="1400" i="1" dirty="0"/>
              <a:t>Volume: 500ml</a:t>
            </a:r>
            <a:endParaRPr lang="x-none" sz="1400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289994-0F09-4FDE-BB4F-03ADFF3F87AF}"/>
              </a:ext>
            </a:extLst>
          </p:cNvPr>
          <p:cNvCxnSpPr/>
          <p:nvPr/>
        </p:nvCxnSpPr>
        <p:spPr>
          <a:xfrm>
            <a:off x="4696099" y="2272049"/>
            <a:ext cx="190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1E3AB0-8780-47DC-924B-6845E6C2A856}"/>
              </a:ext>
            </a:extLst>
          </p:cNvPr>
          <p:cNvSpPr txBox="1"/>
          <p:nvPr/>
        </p:nvSpPr>
        <p:spPr>
          <a:xfrm>
            <a:off x="4694303" y="1960561"/>
            <a:ext cx="19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120hrs production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EBCD7B-F1D2-4569-B3AD-4C240652D579}"/>
              </a:ext>
            </a:extLst>
          </p:cNvPr>
          <p:cNvSpPr txBox="1"/>
          <p:nvPr/>
        </p:nvSpPr>
        <p:spPr>
          <a:xfrm>
            <a:off x="6356162" y="1314230"/>
            <a:ext cx="189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 harvest and filtration</a:t>
            </a:r>
            <a:endParaRPr lang="x-none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4DC3CB-01AD-4348-94A9-11F759F50890}"/>
              </a:ext>
            </a:extLst>
          </p:cNvPr>
          <p:cNvCxnSpPr>
            <a:cxnSpLocks/>
          </p:cNvCxnSpPr>
          <p:nvPr/>
        </p:nvCxnSpPr>
        <p:spPr>
          <a:xfrm>
            <a:off x="7988355" y="2279559"/>
            <a:ext cx="484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5AE8FD3-9AE2-4B6C-94E8-927780AB4DC4}"/>
              </a:ext>
            </a:extLst>
          </p:cNvPr>
          <p:cNvSpPr txBox="1"/>
          <p:nvPr/>
        </p:nvSpPr>
        <p:spPr>
          <a:xfrm>
            <a:off x="8097411" y="2006727"/>
            <a:ext cx="3775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Enzymatic treatment</a:t>
            </a:r>
          </a:p>
          <a:p>
            <a:pPr algn="ctr"/>
            <a:r>
              <a:rPr lang="en-US" sz="1600" dirty="0"/>
              <a:t>SAN-HQ: </a:t>
            </a:r>
            <a:r>
              <a:rPr lang="en-US" sz="1600" dirty="0" err="1"/>
              <a:t>Dnase</a:t>
            </a:r>
            <a:r>
              <a:rPr lang="en-US" sz="1600" dirty="0"/>
              <a:t> and </a:t>
            </a:r>
            <a:r>
              <a:rPr lang="en-US" sz="1600" dirty="0" err="1"/>
              <a:t>Rnase</a:t>
            </a:r>
            <a:r>
              <a:rPr lang="en-US" sz="1600" dirty="0"/>
              <a:t> digestion</a:t>
            </a:r>
            <a:endParaRPr lang="x-none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E8144-6CF4-4F6E-BA1E-9B7BD58D27D1}"/>
              </a:ext>
            </a:extLst>
          </p:cNvPr>
          <p:cNvSpPr txBox="1"/>
          <p:nvPr/>
        </p:nvSpPr>
        <p:spPr>
          <a:xfrm>
            <a:off x="3327107" y="3152662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24hrs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AA2FEA-8C5B-423B-BD58-6A31D5739AB6}"/>
              </a:ext>
            </a:extLst>
          </p:cNvPr>
          <p:cNvSpPr txBox="1"/>
          <p:nvPr/>
        </p:nvSpPr>
        <p:spPr>
          <a:xfrm>
            <a:off x="6508497" y="2881515"/>
            <a:ext cx="18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7E7AE8-E048-4FF3-97A8-A95C348DC1B7}"/>
              </a:ext>
            </a:extLst>
          </p:cNvPr>
          <p:cNvSpPr txBox="1"/>
          <p:nvPr/>
        </p:nvSpPr>
        <p:spPr>
          <a:xfrm>
            <a:off x="9293670" y="2809235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2ECEF6-7121-47BD-A9AD-2D188BDEB37A}"/>
              </a:ext>
            </a:extLst>
          </p:cNvPr>
          <p:cNvCxnSpPr/>
          <p:nvPr/>
        </p:nvCxnSpPr>
        <p:spPr>
          <a:xfrm>
            <a:off x="27916" y="5389747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C87DA0-ADA4-48A4-A134-4AF21D1A7587}"/>
              </a:ext>
            </a:extLst>
          </p:cNvPr>
          <p:cNvSpPr txBox="1"/>
          <p:nvPr/>
        </p:nvSpPr>
        <p:spPr>
          <a:xfrm>
            <a:off x="27916" y="4072735"/>
            <a:ext cx="283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Concentration and dilution : preparation for FPLC</a:t>
            </a:r>
            <a:endParaRPr lang="x-none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7B2B6E-D0BE-428F-88AB-5496786DB1A5}"/>
              </a:ext>
            </a:extLst>
          </p:cNvPr>
          <p:cNvSpPr txBox="1"/>
          <p:nvPr/>
        </p:nvSpPr>
        <p:spPr>
          <a:xfrm>
            <a:off x="499840" y="6522054"/>
            <a:ext cx="17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30-40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8DDEE5-DAA9-49EC-B5C0-5B64A5267DB3}"/>
              </a:ext>
            </a:extLst>
          </p:cNvPr>
          <p:cNvCxnSpPr/>
          <p:nvPr/>
        </p:nvCxnSpPr>
        <p:spPr>
          <a:xfrm>
            <a:off x="2398468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DED59D1-30E9-44AA-A6F8-8721C14FFC07}"/>
              </a:ext>
            </a:extLst>
          </p:cNvPr>
          <p:cNvSpPr txBox="1"/>
          <p:nvPr/>
        </p:nvSpPr>
        <p:spPr>
          <a:xfrm>
            <a:off x="2436972" y="3976486"/>
            <a:ext cx="293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1</a:t>
            </a:r>
            <a:r>
              <a:rPr lang="en-US" sz="1600" baseline="30000" dirty="0"/>
              <a:t>st </a:t>
            </a:r>
            <a:r>
              <a:rPr lang="en-US" sz="1600" dirty="0"/>
              <a:t>step : </a:t>
            </a:r>
          </a:p>
          <a:p>
            <a:pPr algn="ctr"/>
            <a:r>
              <a:rPr lang="en-US" sz="1600" dirty="0"/>
              <a:t>collect Flow-Through</a:t>
            </a:r>
            <a:endParaRPr lang="x-none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F6FB66-44BC-4638-9BE2-DE974383EF39}"/>
              </a:ext>
            </a:extLst>
          </p:cNvPr>
          <p:cNvSpPr txBox="1"/>
          <p:nvPr/>
        </p:nvSpPr>
        <p:spPr>
          <a:xfrm>
            <a:off x="2899718" y="6535213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6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35B7F9-7FD9-4C71-8B81-081DAD9D3536}"/>
              </a:ext>
            </a:extLst>
          </p:cNvPr>
          <p:cNvCxnSpPr/>
          <p:nvPr/>
        </p:nvCxnSpPr>
        <p:spPr>
          <a:xfrm>
            <a:off x="6356162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766FA6B-A395-4CEC-AB46-228383F93268}"/>
              </a:ext>
            </a:extLst>
          </p:cNvPr>
          <p:cNvSpPr txBox="1"/>
          <p:nvPr/>
        </p:nvSpPr>
        <p:spPr>
          <a:xfrm>
            <a:off x="5685007" y="3976485"/>
            <a:ext cx="436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2</a:t>
            </a:r>
            <a:r>
              <a:rPr lang="en-US" sz="1600" baseline="30000" dirty="0"/>
              <a:t>nd</a:t>
            </a:r>
            <a:r>
              <a:rPr lang="en-US" sz="1600" dirty="0"/>
              <a:t> step : </a:t>
            </a:r>
          </a:p>
          <a:p>
            <a:pPr algn="ctr"/>
            <a:r>
              <a:rPr lang="en-US" sz="1600" dirty="0"/>
              <a:t>collect Elution (enrichment of full capsids)</a:t>
            </a:r>
            <a:endParaRPr lang="x-none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48B931-C086-4D61-8723-B4D176910810}"/>
              </a:ext>
            </a:extLst>
          </p:cNvPr>
          <p:cNvSpPr txBox="1"/>
          <p:nvPr/>
        </p:nvSpPr>
        <p:spPr>
          <a:xfrm>
            <a:off x="7906104" y="6552199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N/A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660735-2543-4A00-A266-D36CDBBEFD25}"/>
              </a:ext>
            </a:extLst>
          </p:cNvPr>
          <p:cNvCxnSpPr/>
          <p:nvPr/>
        </p:nvCxnSpPr>
        <p:spPr>
          <a:xfrm>
            <a:off x="4314426" y="5365676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CDA4BD2-61F6-4F74-82B5-862B1EFFA29A}"/>
              </a:ext>
            </a:extLst>
          </p:cNvPr>
          <p:cNvSpPr txBox="1"/>
          <p:nvPr/>
        </p:nvSpPr>
        <p:spPr>
          <a:xfrm>
            <a:off x="4633895" y="5029010"/>
            <a:ext cx="148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Flow-through dilution</a:t>
            </a:r>
            <a:endParaRPr lang="x-non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996BE2-E055-4C21-953C-C1C83466A5E7}"/>
              </a:ext>
            </a:extLst>
          </p:cNvPr>
          <p:cNvSpPr txBox="1"/>
          <p:nvPr/>
        </p:nvSpPr>
        <p:spPr>
          <a:xfrm>
            <a:off x="4419814" y="6552199"/>
            <a:ext cx="224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several minutes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5C718C-90ED-42EE-A097-8557D8C44E4D}"/>
              </a:ext>
            </a:extLst>
          </p:cNvPr>
          <p:cNvCxnSpPr/>
          <p:nvPr/>
        </p:nvCxnSpPr>
        <p:spPr>
          <a:xfrm>
            <a:off x="8850115" y="53656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E0AC73B-CD95-4548-B9FE-0CB15E37BF10}"/>
              </a:ext>
            </a:extLst>
          </p:cNvPr>
          <p:cNvSpPr txBox="1"/>
          <p:nvPr/>
        </p:nvSpPr>
        <p:spPr>
          <a:xfrm>
            <a:off x="8545372" y="4230000"/>
            <a:ext cx="436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Final formulation</a:t>
            </a:r>
          </a:p>
          <a:p>
            <a:pPr algn="ctr"/>
            <a:r>
              <a:rPr lang="en-US" sz="1600" dirty="0"/>
              <a:t>And sterilization</a:t>
            </a:r>
            <a:endParaRPr lang="x-none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60375-D438-4B22-BAD1-C4DF30CAC0C5}"/>
              </a:ext>
            </a:extLst>
          </p:cNvPr>
          <p:cNvSpPr txBox="1"/>
          <p:nvPr/>
        </p:nvSpPr>
        <p:spPr>
          <a:xfrm>
            <a:off x="10527901" y="6527221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N/A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068AF83-69DF-487E-9AD2-C1C439EBD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7" t="3607" r="85071" b="43169"/>
          <a:stretch/>
        </p:blipFill>
        <p:spPr>
          <a:xfrm>
            <a:off x="3749302" y="1759661"/>
            <a:ext cx="377666" cy="9588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3692AC-E33D-4725-A6FB-0033A8CF2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822" y="1933784"/>
            <a:ext cx="1383488" cy="9048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765A19-82A9-4022-AD8E-B9BCDB60EB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720" r="15455" b="7952"/>
          <a:stretch/>
        </p:blipFill>
        <p:spPr>
          <a:xfrm>
            <a:off x="584977" y="4637650"/>
            <a:ext cx="1510246" cy="15318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CB45F25-56A5-42FE-B0DE-2E9A40A26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1565" y="5063337"/>
            <a:ext cx="1204868" cy="66267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4A1D22-F2DC-4087-9696-02B5E0DD4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451" y="5097871"/>
            <a:ext cx="1204868" cy="662678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3BD8C1-40FC-4E9C-838D-EA5C99FE5AAA}"/>
              </a:ext>
            </a:extLst>
          </p:cNvPr>
          <p:cNvCxnSpPr/>
          <p:nvPr/>
        </p:nvCxnSpPr>
        <p:spPr>
          <a:xfrm>
            <a:off x="2861887" y="2279559"/>
            <a:ext cx="505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404F931B-2787-4AE6-994B-D59F8FF778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898" t="8064" r="47866" b="14203"/>
          <a:stretch/>
        </p:blipFill>
        <p:spPr>
          <a:xfrm>
            <a:off x="1297078" y="1711929"/>
            <a:ext cx="909699" cy="118207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56C341A-1037-4334-AFAB-78186204F446}"/>
              </a:ext>
            </a:extLst>
          </p:cNvPr>
          <p:cNvSpPr txBox="1"/>
          <p:nvPr/>
        </p:nvSpPr>
        <p:spPr>
          <a:xfrm>
            <a:off x="1100927" y="1255582"/>
            <a:ext cx="158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growth</a:t>
            </a:r>
            <a:endParaRPr lang="x-non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E0175B-FFC4-406B-A390-6F78CE559EAB}"/>
              </a:ext>
            </a:extLst>
          </p:cNvPr>
          <p:cNvSpPr txBox="1"/>
          <p:nvPr/>
        </p:nvSpPr>
        <p:spPr>
          <a:xfrm>
            <a:off x="1085191" y="2912488"/>
            <a:ext cx="158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4-7 days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1A8967-6BCC-43BF-A213-FF7EFFFB9AD7}"/>
              </a:ext>
            </a:extLst>
          </p:cNvPr>
          <p:cNvSpPr/>
          <p:nvPr/>
        </p:nvSpPr>
        <p:spPr>
          <a:xfrm>
            <a:off x="3002691" y="3998835"/>
            <a:ext cx="6837345" cy="244291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" name="מלבן 2"/>
          <p:cNvSpPr/>
          <p:nvPr/>
        </p:nvSpPr>
        <p:spPr>
          <a:xfrm>
            <a:off x="3327107" y="2712028"/>
            <a:ext cx="1306788" cy="4665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4990715" y="3573552"/>
            <a:ext cx="4717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u="sng" dirty="0">
                <a:solidFill>
                  <a:srgbClr val="FF0000"/>
                </a:solidFill>
              </a:rPr>
              <a:t>Good separation relies on column dimensions</a:t>
            </a:r>
            <a:endParaRPr lang="he-IL" i="1" u="sng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90319" y="1055206"/>
            <a:ext cx="109822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i="1" dirty="0" err="1"/>
              <a:t>PEIpro</a:t>
            </a:r>
            <a:r>
              <a:rPr lang="en-US" sz="1400" b="1" i="1" dirty="0"/>
              <a:t> </a:t>
            </a:r>
            <a:r>
              <a:rPr lang="en-US" sz="1400" b="1" i="1" dirty="0" err="1"/>
              <a:t>polyplus</a:t>
            </a:r>
            <a:endParaRPr lang="he-IL" sz="1400" b="1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0829173" y="5501721"/>
            <a:ext cx="182094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100 </a:t>
            </a:r>
            <a:r>
              <a:rPr lang="en-US" sz="1400" b="1" dirty="0" err="1"/>
              <a:t>KDa</a:t>
            </a:r>
            <a:r>
              <a:rPr lang="en-US" sz="1400" b="1" dirty="0"/>
              <a:t> MWCO</a:t>
            </a:r>
            <a:endParaRPr lang="he-IL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36896" y="6168014"/>
            <a:ext cx="182094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100 </a:t>
            </a:r>
            <a:r>
              <a:rPr lang="en-US" sz="1600" b="1" dirty="0" err="1"/>
              <a:t>KDa</a:t>
            </a:r>
            <a:r>
              <a:rPr lang="en-US" sz="1600" b="1" dirty="0"/>
              <a:t> MWCO</a:t>
            </a:r>
            <a:endParaRPr lang="he-IL" sz="16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554911" y="2611287"/>
            <a:ext cx="14932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PES 0.45µm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76905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B5B72EC-5079-4A72-9E88-6309CB9B4582}"/>
              </a:ext>
            </a:extLst>
          </p:cNvPr>
          <p:cNvSpPr/>
          <p:nvPr/>
        </p:nvSpPr>
        <p:spPr>
          <a:xfrm>
            <a:off x="0" y="5422318"/>
            <a:ext cx="12192000" cy="1425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3583F4-3CD8-47A9-ABDC-27A78C6D4211}"/>
              </a:ext>
            </a:extLst>
          </p:cNvPr>
          <p:cNvSpPr/>
          <p:nvPr/>
        </p:nvSpPr>
        <p:spPr>
          <a:xfrm>
            <a:off x="0" y="1215128"/>
            <a:ext cx="12192000" cy="42529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B1D775-2E12-4045-A412-A21F6012E892}"/>
              </a:ext>
            </a:extLst>
          </p:cNvPr>
          <p:cNvSpPr/>
          <p:nvPr/>
        </p:nvSpPr>
        <p:spPr>
          <a:xfrm>
            <a:off x="0" y="28456"/>
            <a:ext cx="12192000" cy="12151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CE3CF-6D55-4C34-9084-AE79F973CDC1}"/>
              </a:ext>
            </a:extLst>
          </p:cNvPr>
          <p:cNvSpPr txBox="1"/>
          <p:nvPr/>
        </p:nvSpPr>
        <p:spPr>
          <a:xfrm>
            <a:off x="0" y="0"/>
            <a:ext cx="9871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20.7.21 TFF trial reg plasmids: hTERT-CMV, </a:t>
            </a:r>
            <a:r>
              <a:rPr lang="en-US" sz="2400" err="1"/>
              <a:t>fibra-cel</a:t>
            </a:r>
            <a:r>
              <a:rPr lang="en-US" sz="2400"/>
              <a:t>, N/A cells</a:t>
            </a:r>
          </a:p>
          <a:p>
            <a:r>
              <a:rPr lang="en-US"/>
              <a:t>Clarification: </a:t>
            </a:r>
            <a:r>
              <a:rPr lang="pt-BR" sz="1400" b="0" i="0" u="none" strike="noStrike" cap="small">
                <a:solidFill>
                  <a:srgbClr val="00B0F0"/>
                </a:solidFill>
                <a:effectLst/>
                <a:latin typeface="proxima-nova"/>
              </a:rPr>
              <a:t>midikros 0.2 290cm^2</a:t>
            </a:r>
          </a:p>
          <a:p>
            <a:r>
              <a:rPr lang="pt-BR"/>
              <a:t>Concentration and Diafiltration: </a:t>
            </a:r>
            <a:r>
              <a:rPr lang="en-US" sz="1400" cap="small" err="1">
                <a:solidFill>
                  <a:srgbClr val="00B0F0"/>
                </a:solidFill>
                <a:latin typeface="proxima-nova"/>
              </a:rPr>
              <a:t>TangenX</a:t>
            </a:r>
            <a:r>
              <a:rPr lang="en-US" sz="1400" cap="small">
                <a:solidFill>
                  <a:srgbClr val="00B0F0"/>
                </a:solidFill>
                <a:latin typeface="proxima-nova"/>
              </a:rPr>
              <a:t> cassettes, 100um, pes, 0. 1m^2</a:t>
            </a:r>
            <a:endParaRPr lang="en-US" sz="1400" cap="small">
              <a:solidFill>
                <a:srgbClr val="00B0F0"/>
              </a:solidFill>
            </a:endParaRP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A9FA821E-E369-4B92-9C0B-8D03CCBB62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89" y="2167065"/>
            <a:ext cx="3470991" cy="779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C20917-ADFB-428B-B482-40D0E527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01" y="1825090"/>
            <a:ext cx="6574543" cy="14629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E4D573-D8CF-4523-AD32-1EFF6E10410F}"/>
              </a:ext>
            </a:extLst>
          </p:cNvPr>
          <p:cNvCxnSpPr>
            <a:cxnSpLocks/>
          </p:cNvCxnSpPr>
          <p:nvPr/>
        </p:nvCxnSpPr>
        <p:spPr>
          <a:xfrm flipV="1">
            <a:off x="1633417" y="1882327"/>
            <a:ext cx="3583384" cy="284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613A78-61C4-4A58-83F4-CFD3910B9245}"/>
              </a:ext>
            </a:extLst>
          </p:cNvPr>
          <p:cNvCxnSpPr>
            <a:cxnSpLocks/>
          </p:cNvCxnSpPr>
          <p:nvPr/>
        </p:nvCxnSpPr>
        <p:spPr>
          <a:xfrm>
            <a:off x="1633417" y="2946076"/>
            <a:ext cx="3712300" cy="210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D47221-0265-4036-8419-57EAD03F6100}"/>
              </a:ext>
            </a:extLst>
          </p:cNvPr>
          <p:cNvCxnSpPr>
            <a:cxnSpLocks/>
          </p:cNvCxnSpPr>
          <p:nvPr/>
        </p:nvCxnSpPr>
        <p:spPr>
          <a:xfrm>
            <a:off x="3116984" y="2929298"/>
            <a:ext cx="2253899" cy="227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24C5A0-B3E0-47DB-9082-9205DE4A7145}"/>
              </a:ext>
            </a:extLst>
          </p:cNvPr>
          <p:cNvCxnSpPr>
            <a:cxnSpLocks/>
          </p:cNvCxnSpPr>
          <p:nvPr/>
        </p:nvCxnSpPr>
        <p:spPr>
          <a:xfrm flipH="1">
            <a:off x="3189746" y="1882327"/>
            <a:ext cx="2027055" cy="357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47DF2E-6A55-4A7A-A130-C2AD88A6D1D1}"/>
              </a:ext>
            </a:extLst>
          </p:cNvPr>
          <p:cNvSpPr txBox="1"/>
          <p:nvPr/>
        </p:nvSpPr>
        <p:spPr>
          <a:xfrm>
            <a:off x="6773130" y="207317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Flow-Through</a:t>
            </a:r>
            <a:endParaRPr lang="x-non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199138-4F04-49D9-824F-324280613B8F}"/>
              </a:ext>
            </a:extLst>
          </p:cNvPr>
          <p:cNvSpPr txBox="1"/>
          <p:nvPr/>
        </p:nvSpPr>
        <p:spPr>
          <a:xfrm>
            <a:off x="345878" y="2384366"/>
            <a:ext cx="114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Run</a:t>
            </a:r>
            <a:endParaRPr lang="x-none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4BD82B-EF2B-40EF-8C89-1FC5220B2A80}"/>
              </a:ext>
            </a:extLst>
          </p:cNvPr>
          <p:cNvSpPr txBox="1"/>
          <p:nvPr/>
        </p:nvSpPr>
        <p:spPr>
          <a:xfrm>
            <a:off x="345878" y="4533346"/>
            <a:ext cx="114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</a:t>
            </a:r>
            <a:r>
              <a:rPr lang="en-US" b="1" baseline="30000"/>
              <a:t>nd</a:t>
            </a:r>
            <a:r>
              <a:rPr lang="en-US" b="1"/>
              <a:t> Run</a:t>
            </a:r>
            <a:endParaRPr lang="x-none" b="1"/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274F3-1016-47C9-95C7-C27D603041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89" y="4260985"/>
            <a:ext cx="3470991" cy="78075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9AC8EC-8EFF-434F-B2CD-19B0F940528E}"/>
              </a:ext>
            </a:extLst>
          </p:cNvPr>
          <p:cNvCxnSpPr>
            <a:cxnSpLocks/>
          </p:cNvCxnSpPr>
          <p:nvPr/>
        </p:nvCxnSpPr>
        <p:spPr>
          <a:xfrm flipV="1">
            <a:off x="4243933" y="4202741"/>
            <a:ext cx="1073317" cy="884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3B3C3-3CC2-4AAD-BE30-581D8670919A}"/>
              </a:ext>
            </a:extLst>
          </p:cNvPr>
          <p:cNvCxnSpPr>
            <a:cxnSpLocks/>
          </p:cNvCxnSpPr>
          <p:nvPr/>
        </p:nvCxnSpPr>
        <p:spPr>
          <a:xfrm>
            <a:off x="4243933" y="5008797"/>
            <a:ext cx="1000555" cy="166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8C7104-8A6B-4E3E-9575-33AD2441C0B7}"/>
              </a:ext>
            </a:extLst>
          </p:cNvPr>
          <p:cNvCxnSpPr>
            <a:cxnSpLocks/>
          </p:cNvCxnSpPr>
          <p:nvPr/>
        </p:nvCxnSpPr>
        <p:spPr>
          <a:xfrm>
            <a:off x="4484418" y="4958395"/>
            <a:ext cx="760070" cy="217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FD768E-1D21-4701-81F9-C6248F191434}"/>
              </a:ext>
            </a:extLst>
          </p:cNvPr>
          <p:cNvCxnSpPr>
            <a:cxnSpLocks/>
          </p:cNvCxnSpPr>
          <p:nvPr/>
        </p:nvCxnSpPr>
        <p:spPr>
          <a:xfrm flipH="1">
            <a:off x="4512579" y="4202741"/>
            <a:ext cx="804671" cy="132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2842A6A-1783-47CE-B163-DD97BEBB7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716" y="3882248"/>
            <a:ext cx="6543167" cy="146295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81226E-977A-4EAE-997D-C11B51F3C22A}"/>
              </a:ext>
            </a:extLst>
          </p:cNvPr>
          <p:cNvCxnSpPr>
            <a:cxnSpLocks/>
          </p:cNvCxnSpPr>
          <p:nvPr/>
        </p:nvCxnSpPr>
        <p:spPr>
          <a:xfrm>
            <a:off x="6967728" y="4032504"/>
            <a:ext cx="0" cy="2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800CBA-E3BB-47C7-BBC4-E33FEA07FB53}"/>
              </a:ext>
            </a:extLst>
          </p:cNvPr>
          <p:cNvSpPr txBox="1"/>
          <p:nvPr/>
        </p:nvSpPr>
        <p:spPr>
          <a:xfrm>
            <a:off x="0" y="1243584"/>
            <a:ext cx="6045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20.7.21 Purification steps (Q-XL)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539E2-45FA-4B47-9D4F-A298A7573811}"/>
              </a:ext>
            </a:extLst>
          </p:cNvPr>
          <p:cNvSpPr txBox="1"/>
          <p:nvPr/>
        </p:nvSpPr>
        <p:spPr>
          <a:xfrm>
            <a:off x="41811" y="5933599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Formulation: </a:t>
            </a:r>
            <a:r>
              <a:rPr lang="en-US" b="1" err="1"/>
              <a:t>Ultracel</a:t>
            </a:r>
            <a:r>
              <a:rPr lang="en-US" b="1"/>
              <a:t> 100KDa with Z buffer</a:t>
            </a:r>
            <a:endParaRPr lang="x-none" b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993EFC-8990-4995-B40C-74D84325B844}"/>
              </a:ext>
            </a:extLst>
          </p:cNvPr>
          <p:cNvSpPr/>
          <p:nvPr/>
        </p:nvSpPr>
        <p:spPr>
          <a:xfrm>
            <a:off x="6492240" y="4737930"/>
            <a:ext cx="374904" cy="6072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91160-5609-4A99-97E6-FA36F1DE45A6}"/>
              </a:ext>
            </a:extLst>
          </p:cNvPr>
          <p:cNvSpPr txBox="1"/>
          <p:nvPr/>
        </p:nvSpPr>
        <p:spPr>
          <a:xfrm>
            <a:off x="7736666" y="4084214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Lower separation than small scale</a:t>
            </a:r>
            <a:endParaRPr lang="x-non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5B8326B-81F0-49AB-A74A-CEA26C525D3F}"/>
              </a:ext>
            </a:extLst>
          </p:cNvPr>
          <p:cNvSpPr/>
          <p:nvPr/>
        </p:nvSpPr>
        <p:spPr>
          <a:xfrm flipV="1">
            <a:off x="7708199" y="4197096"/>
            <a:ext cx="82489" cy="638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F2D1FE-0A34-4847-9891-CD2C1ED5EC31}"/>
              </a:ext>
            </a:extLst>
          </p:cNvPr>
          <p:cNvCxnSpPr/>
          <p:nvPr/>
        </p:nvCxnSpPr>
        <p:spPr>
          <a:xfrm flipH="1">
            <a:off x="9985248" y="2641973"/>
            <a:ext cx="155448" cy="30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D537D87-13E5-482A-9EF2-CEC33473222D}"/>
              </a:ext>
            </a:extLst>
          </p:cNvPr>
          <p:cNvSpPr txBox="1"/>
          <p:nvPr/>
        </p:nvSpPr>
        <p:spPr>
          <a:xfrm>
            <a:off x="8818704" y="2303595"/>
            <a:ext cx="31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Needed longer wash period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9379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A545D6-8CFB-47D5-B8A1-556D750DBDF3}"/>
              </a:ext>
            </a:extLst>
          </p:cNvPr>
          <p:cNvSpPr/>
          <p:nvPr/>
        </p:nvSpPr>
        <p:spPr>
          <a:xfrm>
            <a:off x="0" y="1215128"/>
            <a:ext cx="12192000" cy="42529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617F5C-CB28-496C-86BA-5928866B9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62" y="2212168"/>
            <a:ext cx="2183642" cy="5245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F27B9B-DF7D-4F8E-A32F-26C7C6C2D0D4}"/>
              </a:ext>
            </a:extLst>
          </p:cNvPr>
          <p:cNvSpPr/>
          <p:nvPr/>
        </p:nvSpPr>
        <p:spPr>
          <a:xfrm>
            <a:off x="0" y="5422318"/>
            <a:ext cx="12192000" cy="1425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2CD3EB-8DA3-404F-85F8-5E34FE32ACCB}"/>
              </a:ext>
            </a:extLst>
          </p:cNvPr>
          <p:cNvSpPr/>
          <p:nvPr/>
        </p:nvSpPr>
        <p:spPr>
          <a:xfrm>
            <a:off x="0" y="28456"/>
            <a:ext cx="12192000" cy="12151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E85B1-BECB-4EC5-8A2B-AD3D7A5F5BA6}"/>
              </a:ext>
            </a:extLst>
          </p:cNvPr>
          <p:cNvSpPr txBox="1"/>
          <p:nvPr/>
        </p:nvSpPr>
        <p:spPr>
          <a:xfrm>
            <a:off x="-1" y="0"/>
            <a:ext cx="12286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3.8.21 TFF trial : reg plasmids: hTERT-CMV, </a:t>
            </a:r>
            <a:r>
              <a:rPr lang="en-US" sz="2400" dirty="0" err="1"/>
              <a:t>fibracel</a:t>
            </a:r>
            <a:r>
              <a:rPr lang="en-US" sz="2400" dirty="0"/>
              <a:t> , 4.6x10</a:t>
            </a:r>
            <a:r>
              <a:rPr lang="en-US" sz="2400" baseline="30000" dirty="0"/>
              <a:t>8</a:t>
            </a:r>
            <a:r>
              <a:rPr lang="en-US" sz="2400" dirty="0"/>
              <a:t> cells, 1.25mg DNA, PEI;DNA ratio- 2;1</a:t>
            </a:r>
          </a:p>
          <a:p>
            <a:r>
              <a:rPr lang="en-US" dirty="0"/>
              <a:t>Clarification: </a:t>
            </a:r>
            <a:r>
              <a:rPr lang="pt-BR" sz="1400" b="0" i="0" u="none" strike="noStrike" cap="small" dirty="0">
                <a:solidFill>
                  <a:srgbClr val="00B0F0"/>
                </a:solidFill>
                <a:effectLst/>
                <a:latin typeface="proxima-nova"/>
              </a:rPr>
              <a:t>Watersep 0.45uc 320.6 cm^2</a:t>
            </a:r>
          </a:p>
          <a:p>
            <a:r>
              <a:rPr lang="pt-BR" dirty="0"/>
              <a:t>Concentration and Diafiltration: </a:t>
            </a:r>
            <a:r>
              <a:rPr lang="en-US" sz="1400" cap="small" dirty="0" err="1">
                <a:solidFill>
                  <a:srgbClr val="00B0F0"/>
                </a:solidFill>
                <a:latin typeface="proxima-nova"/>
              </a:rPr>
              <a:t>TangenX</a:t>
            </a:r>
            <a:r>
              <a:rPr lang="en-US" sz="1400" cap="small" dirty="0">
                <a:solidFill>
                  <a:srgbClr val="00B0F0"/>
                </a:solidFill>
                <a:latin typeface="proxima-nova"/>
              </a:rPr>
              <a:t> cassettes, 100um, pes, 0. 1m^2</a:t>
            </a:r>
            <a:endParaRPr lang="en-US" sz="1400" cap="small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C0BC4-2C45-488C-91D7-CDAE1EC0D6C7}"/>
              </a:ext>
            </a:extLst>
          </p:cNvPr>
          <p:cNvSpPr txBox="1"/>
          <p:nvPr/>
        </p:nvSpPr>
        <p:spPr>
          <a:xfrm>
            <a:off x="345878" y="2384366"/>
            <a:ext cx="114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Run</a:t>
            </a:r>
            <a:endParaRPr lang="x-none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010E4-7CA0-4C02-84E9-5CB9AEC1AEF7}"/>
              </a:ext>
            </a:extLst>
          </p:cNvPr>
          <p:cNvSpPr txBox="1"/>
          <p:nvPr/>
        </p:nvSpPr>
        <p:spPr>
          <a:xfrm>
            <a:off x="345878" y="4435689"/>
            <a:ext cx="114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</a:t>
            </a:r>
            <a:r>
              <a:rPr lang="en-US" b="1" baseline="30000"/>
              <a:t>nd</a:t>
            </a:r>
            <a:r>
              <a:rPr lang="en-US" b="1"/>
              <a:t> Run</a:t>
            </a:r>
            <a:endParaRPr lang="x-none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29F82-DEE7-4448-873E-D128FA8A09F7}"/>
              </a:ext>
            </a:extLst>
          </p:cNvPr>
          <p:cNvSpPr txBox="1"/>
          <p:nvPr/>
        </p:nvSpPr>
        <p:spPr>
          <a:xfrm>
            <a:off x="0" y="1243584"/>
            <a:ext cx="6045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28.7.21 Purification steps (Q-XL)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69CDB3-0940-416D-8407-B57D019B2C46}"/>
              </a:ext>
            </a:extLst>
          </p:cNvPr>
          <p:cNvCxnSpPr>
            <a:cxnSpLocks/>
          </p:cNvCxnSpPr>
          <p:nvPr/>
        </p:nvCxnSpPr>
        <p:spPr>
          <a:xfrm flipV="1">
            <a:off x="3373515" y="3711698"/>
            <a:ext cx="2325949" cy="6451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FAE21E-3653-4E64-9750-17424043E696}"/>
              </a:ext>
            </a:extLst>
          </p:cNvPr>
          <p:cNvCxnSpPr>
            <a:cxnSpLocks/>
          </p:cNvCxnSpPr>
          <p:nvPr/>
        </p:nvCxnSpPr>
        <p:spPr>
          <a:xfrm flipH="1">
            <a:off x="3827808" y="3728621"/>
            <a:ext cx="1871656" cy="596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AC967-3EF2-4C66-B24D-8C1A9D36C7E2}"/>
              </a:ext>
            </a:extLst>
          </p:cNvPr>
          <p:cNvCxnSpPr>
            <a:cxnSpLocks/>
          </p:cNvCxnSpPr>
          <p:nvPr/>
        </p:nvCxnSpPr>
        <p:spPr>
          <a:xfrm flipV="1">
            <a:off x="1287262" y="1551666"/>
            <a:ext cx="4402204" cy="660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7B4C90-2812-48B1-80EA-B917B16960D0}"/>
              </a:ext>
            </a:extLst>
          </p:cNvPr>
          <p:cNvCxnSpPr>
            <a:cxnSpLocks/>
          </p:cNvCxnSpPr>
          <p:nvPr/>
        </p:nvCxnSpPr>
        <p:spPr>
          <a:xfrm flipH="1">
            <a:off x="2689424" y="1551665"/>
            <a:ext cx="3000042" cy="6605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D32BB3-430D-43C5-82EE-C237919910E9}"/>
              </a:ext>
            </a:extLst>
          </p:cNvPr>
          <p:cNvCxnSpPr>
            <a:cxnSpLocks/>
          </p:cNvCxnSpPr>
          <p:nvPr/>
        </p:nvCxnSpPr>
        <p:spPr>
          <a:xfrm>
            <a:off x="3302493" y="4907877"/>
            <a:ext cx="2386971" cy="2865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20A08D-FA95-4D32-BC58-5824C41C4205}"/>
              </a:ext>
            </a:extLst>
          </p:cNvPr>
          <p:cNvCxnSpPr>
            <a:cxnSpLocks/>
          </p:cNvCxnSpPr>
          <p:nvPr/>
        </p:nvCxnSpPr>
        <p:spPr>
          <a:xfrm>
            <a:off x="3827806" y="4910508"/>
            <a:ext cx="1871658" cy="283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FBB8A4-C3A3-4C69-BD73-1381423EE4F9}"/>
              </a:ext>
            </a:extLst>
          </p:cNvPr>
          <p:cNvCxnSpPr>
            <a:cxnSpLocks/>
          </p:cNvCxnSpPr>
          <p:nvPr/>
        </p:nvCxnSpPr>
        <p:spPr>
          <a:xfrm>
            <a:off x="1287262" y="2737291"/>
            <a:ext cx="4402204" cy="296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8B75ED-D2AD-4AB1-870C-ED64719CB125}"/>
              </a:ext>
            </a:extLst>
          </p:cNvPr>
          <p:cNvCxnSpPr>
            <a:cxnSpLocks/>
          </p:cNvCxnSpPr>
          <p:nvPr/>
        </p:nvCxnSpPr>
        <p:spPr>
          <a:xfrm>
            <a:off x="2711353" y="2686850"/>
            <a:ext cx="2978113" cy="315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20E98D3-0C5E-458E-8BD2-8DC0E8F3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466" y="1533599"/>
            <a:ext cx="6192267" cy="15114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DBD22A-1B0F-4003-870A-83EF9D84AF54}"/>
              </a:ext>
            </a:extLst>
          </p:cNvPr>
          <p:cNvSpPr txBox="1"/>
          <p:nvPr/>
        </p:nvSpPr>
        <p:spPr>
          <a:xfrm>
            <a:off x="7193647" y="1705249"/>
            <a:ext cx="343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Flow-through 6.82mS/cm</a:t>
            </a:r>
            <a:endParaRPr lang="x-non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51654B-44A0-40CD-ADEE-03F17E694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2" y="4314344"/>
            <a:ext cx="2540544" cy="6120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BAA889-117D-41DE-ADB0-4F8CF9887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466" y="3711698"/>
            <a:ext cx="6192267" cy="14907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AA8B1C-30E6-4D8F-95CA-ACD3DED50F31}"/>
              </a:ext>
            </a:extLst>
          </p:cNvPr>
          <p:cNvSpPr txBox="1"/>
          <p:nvPr/>
        </p:nvSpPr>
        <p:spPr>
          <a:xfrm>
            <a:off x="1194353" y="4005685"/>
            <a:ext cx="108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Sample 9 </a:t>
            </a:r>
            <a:endParaRPr lang="x-none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5E32F3-1C3E-4ADD-B689-A34A21057655}"/>
              </a:ext>
            </a:extLst>
          </p:cNvPr>
          <p:cNvSpPr/>
          <p:nvPr/>
        </p:nvSpPr>
        <p:spPr>
          <a:xfrm>
            <a:off x="8264073" y="1533599"/>
            <a:ext cx="373900" cy="14685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DEE195-1B02-48CB-836E-5F90320CB223}"/>
              </a:ext>
            </a:extLst>
          </p:cNvPr>
          <p:cNvCxnSpPr/>
          <p:nvPr/>
        </p:nvCxnSpPr>
        <p:spPr>
          <a:xfrm>
            <a:off x="7066625" y="4314344"/>
            <a:ext cx="0" cy="25765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FEA753-028D-40D9-956F-5B6AF2A92960}"/>
              </a:ext>
            </a:extLst>
          </p:cNvPr>
          <p:cNvCxnSpPr/>
          <p:nvPr/>
        </p:nvCxnSpPr>
        <p:spPr>
          <a:xfrm>
            <a:off x="7538621" y="4337916"/>
            <a:ext cx="0" cy="25765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8EF76F-C774-4E4C-B0D4-D3A60663CA40}"/>
              </a:ext>
            </a:extLst>
          </p:cNvPr>
          <p:cNvCxnSpPr/>
          <p:nvPr/>
        </p:nvCxnSpPr>
        <p:spPr>
          <a:xfrm>
            <a:off x="9127724" y="3711698"/>
            <a:ext cx="0" cy="257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D16E110-6B48-47A5-A229-B74D12D09358}"/>
              </a:ext>
            </a:extLst>
          </p:cNvPr>
          <p:cNvSpPr txBox="1"/>
          <p:nvPr/>
        </p:nvSpPr>
        <p:spPr>
          <a:xfrm>
            <a:off x="41811" y="5933599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Formulation: </a:t>
            </a:r>
            <a:r>
              <a:rPr lang="en-US" b="1" dirty="0" err="1"/>
              <a:t>Ultracel</a:t>
            </a:r>
            <a:r>
              <a:rPr lang="en-US" b="1" dirty="0"/>
              <a:t> 100KDa with Z buffer</a:t>
            </a:r>
            <a:endParaRPr lang="x-none" b="1" dirty="0"/>
          </a:p>
        </p:txBody>
      </p:sp>
    </p:spTree>
    <p:extLst>
      <p:ext uri="{BB962C8B-B14F-4D97-AF65-F5344CB8AC3E}">
        <p14:creationId xmlns:p14="http://schemas.microsoft.com/office/powerpoint/2010/main" val="805206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12917-2E6C-4F2E-BB74-D2E9B83AC602}"/>
              </a:ext>
            </a:extLst>
          </p:cNvPr>
          <p:cNvSpPr txBox="1"/>
          <p:nvPr/>
        </p:nvSpPr>
        <p:spPr>
          <a:xfrm>
            <a:off x="536896" y="167780"/>
            <a:ext cx="557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AAV production scaling up: 3 L (~ 100L) </a:t>
            </a:r>
            <a:endParaRPr lang="x-non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3C9FF-0499-4174-B032-E4B77B0F2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8" t="8064" r="47866" b="14203"/>
          <a:stretch/>
        </p:blipFill>
        <p:spPr>
          <a:xfrm>
            <a:off x="424623" y="1359591"/>
            <a:ext cx="909699" cy="1182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5A7343-2380-430B-B686-1C5048D5A70C}"/>
              </a:ext>
            </a:extLst>
          </p:cNvPr>
          <p:cNvSpPr txBox="1"/>
          <p:nvPr/>
        </p:nvSpPr>
        <p:spPr>
          <a:xfrm>
            <a:off x="228472" y="903244"/>
            <a:ext cx="158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growth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C05-C14A-4C7B-8AE5-29BE2145513A}"/>
              </a:ext>
            </a:extLst>
          </p:cNvPr>
          <p:cNvSpPr txBox="1"/>
          <p:nvPr/>
        </p:nvSpPr>
        <p:spPr>
          <a:xfrm>
            <a:off x="541954" y="2523269"/>
            <a:ext cx="158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N/A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E6B20-61A4-4371-A066-0C3D71D77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35" t="39183" r="65359" b="7892"/>
          <a:stretch/>
        </p:blipFill>
        <p:spPr>
          <a:xfrm>
            <a:off x="2855325" y="1061248"/>
            <a:ext cx="279919" cy="564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86070-A077-49FB-A165-2161C8807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6" t="6926" r="56146" b="8367"/>
          <a:stretch/>
        </p:blipFill>
        <p:spPr>
          <a:xfrm>
            <a:off x="2192062" y="897154"/>
            <a:ext cx="279919" cy="72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6D1176-56BA-498B-AC77-28C2250E184B}"/>
              </a:ext>
            </a:extLst>
          </p:cNvPr>
          <p:cNvSpPr txBox="1"/>
          <p:nvPr/>
        </p:nvSpPr>
        <p:spPr>
          <a:xfrm>
            <a:off x="1791541" y="606703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3-plasmids</a:t>
            </a:r>
            <a:endParaRPr lang="x-non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E7BC6-B89F-4665-8FD2-30A2B2CF3333}"/>
              </a:ext>
            </a:extLst>
          </p:cNvPr>
          <p:cNvSpPr txBox="1"/>
          <p:nvPr/>
        </p:nvSpPr>
        <p:spPr>
          <a:xfrm>
            <a:off x="2793933" y="613205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Transfectant</a:t>
            </a:r>
            <a:endParaRPr lang="x-none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D0552-1922-4D23-A88A-59E74783B307}"/>
              </a:ext>
            </a:extLst>
          </p:cNvPr>
          <p:cNvSpPr txBox="1"/>
          <p:nvPr/>
        </p:nvSpPr>
        <p:spPr>
          <a:xfrm>
            <a:off x="2485707" y="1092470"/>
            <a:ext cx="3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  <a:endParaRPr lang="x-non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E95092-E324-4DE9-9ED9-EBA05129D519}"/>
              </a:ext>
            </a:extLst>
          </p:cNvPr>
          <p:cNvSpPr txBox="1"/>
          <p:nvPr/>
        </p:nvSpPr>
        <p:spPr>
          <a:xfrm>
            <a:off x="2067530" y="2577804"/>
            <a:ext cx="187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SA: 79200 cm</a:t>
            </a:r>
            <a:r>
              <a:rPr lang="en-US" sz="1400" i="1" baseline="30000" dirty="0"/>
              <a:t>2</a:t>
            </a:r>
          </a:p>
          <a:p>
            <a:r>
              <a:rPr lang="en-US" sz="1400" i="1" dirty="0"/>
              <a:t>Volume: 3000ml</a:t>
            </a:r>
            <a:endParaRPr lang="x-none" sz="1400" i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7BDA6E-76D9-4A2C-A52C-E16942673E5C}"/>
              </a:ext>
            </a:extLst>
          </p:cNvPr>
          <p:cNvCxnSpPr/>
          <p:nvPr/>
        </p:nvCxnSpPr>
        <p:spPr>
          <a:xfrm>
            <a:off x="1561592" y="2145335"/>
            <a:ext cx="505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A82C79A-6A23-4F5B-8244-7E971BEC10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50" r="22267"/>
          <a:stretch/>
        </p:blipFill>
        <p:spPr>
          <a:xfrm>
            <a:off x="2311977" y="1655839"/>
            <a:ext cx="712215" cy="8858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10ED86-FE71-43B0-98F7-5FE9A8762888}"/>
              </a:ext>
            </a:extLst>
          </p:cNvPr>
          <p:cNvCxnSpPr/>
          <p:nvPr/>
        </p:nvCxnSpPr>
        <p:spPr>
          <a:xfrm>
            <a:off x="3451432" y="2114933"/>
            <a:ext cx="190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FC2513-9A07-4802-89D1-837057FFA41C}"/>
              </a:ext>
            </a:extLst>
          </p:cNvPr>
          <p:cNvSpPr txBox="1"/>
          <p:nvPr/>
        </p:nvSpPr>
        <p:spPr>
          <a:xfrm>
            <a:off x="3449636" y="1803445"/>
            <a:ext cx="19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120hrs production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5FCBD-CD82-44B4-9796-063AF7B431C1}"/>
              </a:ext>
            </a:extLst>
          </p:cNvPr>
          <p:cNvSpPr txBox="1"/>
          <p:nvPr/>
        </p:nvSpPr>
        <p:spPr>
          <a:xfrm>
            <a:off x="5111495" y="1157114"/>
            <a:ext cx="189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 harvest and filtration</a:t>
            </a:r>
            <a:endParaRPr lang="x-non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1187D-5B62-44D0-AE84-2EDA0B557194}"/>
              </a:ext>
            </a:extLst>
          </p:cNvPr>
          <p:cNvCxnSpPr>
            <a:cxnSpLocks/>
          </p:cNvCxnSpPr>
          <p:nvPr/>
        </p:nvCxnSpPr>
        <p:spPr>
          <a:xfrm>
            <a:off x="6743688" y="2122443"/>
            <a:ext cx="484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091D1C-88CE-41B9-B9B7-F37BD6246C28}"/>
              </a:ext>
            </a:extLst>
          </p:cNvPr>
          <p:cNvSpPr txBox="1"/>
          <p:nvPr/>
        </p:nvSpPr>
        <p:spPr>
          <a:xfrm>
            <a:off x="6852744" y="1849611"/>
            <a:ext cx="3775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Enzymatic treatment</a:t>
            </a:r>
          </a:p>
          <a:p>
            <a:pPr algn="ctr"/>
            <a:r>
              <a:rPr lang="en-US" sz="1600" dirty="0"/>
              <a:t>SAN-HQ: </a:t>
            </a:r>
            <a:r>
              <a:rPr lang="en-US" sz="1600" dirty="0" err="1"/>
              <a:t>Dnase</a:t>
            </a:r>
            <a:r>
              <a:rPr lang="en-US" sz="1600" dirty="0"/>
              <a:t> and </a:t>
            </a:r>
            <a:r>
              <a:rPr lang="en-US" sz="1600" dirty="0" err="1"/>
              <a:t>Rnase</a:t>
            </a:r>
            <a:r>
              <a:rPr lang="en-US" sz="1600" dirty="0"/>
              <a:t> digestion</a:t>
            </a:r>
            <a:endParaRPr lang="x-non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A5D799-700A-42E2-8DCF-4CFF024E3BAA}"/>
              </a:ext>
            </a:extLst>
          </p:cNvPr>
          <p:cNvSpPr txBox="1"/>
          <p:nvPr/>
        </p:nvSpPr>
        <p:spPr>
          <a:xfrm>
            <a:off x="8049003" y="2652119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76C127-80E2-41F1-A716-BA03F7555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155" y="1776668"/>
            <a:ext cx="1383488" cy="9048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18D595-D6A0-41BB-B139-A56A02376D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46" r="37111" b="28202"/>
          <a:stretch/>
        </p:blipFill>
        <p:spPr>
          <a:xfrm>
            <a:off x="10428370" y="4800371"/>
            <a:ext cx="632562" cy="174387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7DBDCA-E05B-4449-B946-F78CD5EF7919}"/>
              </a:ext>
            </a:extLst>
          </p:cNvPr>
          <p:cNvCxnSpPr/>
          <p:nvPr/>
        </p:nvCxnSpPr>
        <p:spPr>
          <a:xfrm>
            <a:off x="27916" y="5389747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5D259F1-237E-4BE4-AC46-7306063BD778}"/>
              </a:ext>
            </a:extLst>
          </p:cNvPr>
          <p:cNvSpPr txBox="1"/>
          <p:nvPr/>
        </p:nvSpPr>
        <p:spPr>
          <a:xfrm>
            <a:off x="27916" y="4072735"/>
            <a:ext cx="283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Concentration and dilution : preparation for FPLC</a:t>
            </a:r>
            <a:endParaRPr lang="x-none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A483B7-5C05-4E65-981B-C8DC176D8E25}"/>
              </a:ext>
            </a:extLst>
          </p:cNvPr>
          <p:cNvCxnSpPr/>
          <p:nvPr/>
        </p:nvCxnSpPr>
        <p:spPr>
          <a:xfrm>
            <a:off x="2398468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683BEEA-5A46-4EA7-943F-2E25EDAD0C4D}"/>
              </a:ext>
            </a:extLst>
          </p:cNvPr>
          <p:cNvSpPr txBox="1"/>
          <p:nvPr/>
        </p:nvSpPr>
        <p:spPr>
          <a:xfrm>
            <a:off x="2436972" y="3976486"/>
            <a:ext cx="293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1</a:t>
            </a:r>
            <a:r>
              <a:rPr lang="en-US" sz="1600" baseline="30000" dirty="0"/>
              <a:t>st </a:t>
            </a:r>
            <a:r>
              <a:rPr lang="en-US" sz="1600" dirty="0"/>
              <a:t>step : </a:t>
            </a:r>
          </a:p>
          <a:p>
            <a:pPr algn="ctr"/>
            <a:r>
              <a:rPr lang="en-US" sz="1600" dirty="0"/>
              <a:t>collect Flow-Through</a:t>
            </a:r>
            <a:endParaRPr lang="x-none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3CA33C-382D-4734-8956-FC62AAA9AF0F}"/>
              </a:ext>
            </a:extLst>
          </p:cNvPr>
          <p:cNvCxnSpPr/>
          <p:nvPr/>
        </p:nvCxnSpPr>
        <p:spPr>
          <a:xfrm>
            <a:off x="6356162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C7A5B0-9216-410B-97AD-902C0AA5E30E}"/>
              </a:ext>
            </a:extLst>
          </p:cNvPr>
          <p:cNvSpPr txBox="1"/>
          <p:nvPr/>
        </p:nvSpPr>
        <p:spPr>
          <a:xfrm>
            <a:off x="5685007" y="3976485"/>
            <a:ext cx="436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2</a:t>
            </a:r>
            <a:r>
              <a:rPr lang="en-US" sz="1600" baseline="30000" dirty="0"/>
              <a:t>nd</a:t>
            </a:r>
            <a:r>
              <a:rPr lang="en-US" sz="1600" dirty="0"/>
              <a:t> step : </a:t>
            </a:r>
          </a:p>
          <a:p>
            <a:pPr algn="ctr"/>
            <a:r>
              <a:rPr lang="en-US" sz="1600" dirty="0"/>
              <a:t>collect Elution (enrichment of full capsids)</a:t>
            </a:r>
            <a:endParaRPr lang="x-none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2A47AE-B87E-4D61-B466-D991DCC21636}"/>
              </a:ext>
            </a:extLst>
          </p:cNvPr>
          <p:cNvSpPr txBox="1"/>
          <p:nvPr/>
        </p:nvSpPr>
        <p:spPr>
          <a:xfrm>
            <a:off x="7906104" y="6552199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N/A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6E4E06-BF76-4A56-B536-FE64190E1528}"/>
              </a:ext>
            </a:extLst>
          </p:cNvPr>
          <p:cNvCxnSpPr/>
          <p:nvPr/>
        </p:nvCxnSpPr>
        <p:spPr>
          <a:xfrm>
            <a:off x="4314426" y="5365676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0B4EF3-8AC7-4631-9C30-2B3442138E8A}"/>
              </a:ext>
            </a:extLst>
          </p:cNvPr>
          <p:cNvSpPr txBox="1"/>
          <p:nvPr/>
        </p:nvSpPr>
        <p:spPr>
          <a:xfrm>
            <a:off x="4633895" y="5029010"/>
            <a:ext cx="148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Flow-through dilution</a:t>
            </a:r>
            <a:endParaRPr lang="x-non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0704EC-F26B-4228-860D-EB004449E321}"/>
              </a:ext>
            </a:extLst>
          </p:cNvPr>
          <p:cNvSpPr txBox="1"/>
          <p:nvPr/>
        </p:nvSpPr>
        <p:spPr>
          <a:xfrm>
            <a:off x="4419814" y="6552199"/>
            <a:ext cx="224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several minutes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DD122B-93AC-4EC2-ADC8-8E36C4BC0F59}"/>
              </a:ext>
            </a:extLst>
          </p:cNvPr>
          <p:cNvCxnSpPr/>
          <p:nvPr/>
        </p:nvCxnSpPr>
        <p:spPr>
          <a:xfrm>
            <a:off x="8850115" y="53656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BFE34D-B4AB-4662-B28D-BC4F03FC6810}"/>
              </a:ext>
            </a:extLst>
          </p:cNvPr>
          <p:cNvSpPr txBox="1"/>
          <p:nvPr/>
        </p:nvSpPr>
        <p:spPr>
          <a:xfrm>
            <a:off x="10527901" y="6527221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N/A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FEBF2DC-8A6A-4D95-912F-4FE53267F0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20" r="15455" b="7952"/>
          <a:stretch/>
        </p:blipFill>
        <p:spPr>
          <a:xfrm>
            <a:off x="584977" y="4637650"/>
            <a:ext cx="1510246" cy="153187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4197C2-68E5-4699-8A04-741B6354F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1565" y="5063337"/>
            <a:ext cx="1204868" cy="66267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26BAA41-4349-4261-A07A-EE6424CFB1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3451" y="5097871"/>
            <a:ext cx="1204868" cy="66267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AC29168-226D-4538-8EE1-A0CD52313533}"/>
              </a:ext>
            </a:extLst>
          </p:cNvPr>
          <p:cNvSpPr txBox="1"/>
          <p:nvPr/>
        </p:nvSpPr>
        <p:spPr>
          <a:xfrm>
            <a:off x="5685007" y="2855970"/>
            <a:ext cx="158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N/A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AA1B08-AC6C-4950-B94C-63F38A3C0450}"/>
              </a:ext>
            </a:extLst>
          </p:cNvPr>
          <p:cNvSpPr txBox="1"/>
          <p:nvPr/>
        </p:nvSpPr>
        <p:spPr>
          <a:xfrm>
            <a:off x="907741" y="6488668"/>
            <a:ext cx="158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N/A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81C65A-FD99-4D96-80BA-6A00F7EDCC0E}"/>
              </a:ext>
            </a:extLst>
          </p:cNvPr>
          <p:cNvSpPr txBox="1"/>
          <p:nvPr/>
        </p:nvSpPr>
        <p:spPr>
          <a:xfrm>
            <a:off x="3395804" y="6552199"/>
            <a:ext cx="158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N/A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16" y="2880555"/>
            <a:ext cx="1682215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Cell growth kinetic needed</a:t>
            </a:r>
          </a:p>
          <a:p>
            <a:pPr algn="ctr"/>
            <a:r>
              <a:rPr lang="en-US" u="sng" dirty="0">
                <a:solidFill>
                  <a:srgbClr val="FF0000"/>
                </a:solidFill>
              </a:rPr>
              <a:t>(At work)</a:t>
            </a:r>
            <a:endParaRPr lang="he-IL" u="sng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0AC73B-CD95-4548-B9FE-0CB15E37BF10}"/>
              </a:ext>
            </a:extLst>
          </p:cNvPr>
          <p:cNvSpPr txBox="1"/>
          <p:nvPr/>
        </p:nvSpPr>
        <p:spPr>
          <a:xfrm>
            <a:off x="8545372" y="4230000"/>
            <a:ext cx="436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Final formulation</a:t>
            </a:r>
          </a:p>
          <a:p>
            <a:pPr algn="ctr"/>
            <a:r>
              <a:rPr lang="en-US" sz="1600" dirty="0"/>
              <a:t>And sterilization</a:t>
            </a:r>
            <a:endParaRPr lang="x-none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10818635" y="5510235"/>
            <a:ext cx="182094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100 </a:t>
            </a:r>
            <a:r>
              <a:rPr lang="en-US" sz="1400" b="1" dirty="0" err="1"/>
              <a:t>KDa</a:t>
            </a:r>
            <a:r>
              <a:rPr lang="en-US" sz="1400" b="1" dirty="0"/>
              <a:t> MWCO</a:t>
            </a:r>
            <a:endParaRPr lang="he-IL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11076" y="6169527"/>
            <a:ext cx="182094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100 </a:t>
            </a:r>
            <a:r>
              <a:rPr lang="en-US" sz="1600" b="1" dirty="0" err="1"/>
              <a:t>KDa</a:t>
            </a:r>
            <a:r>
              <a:rPr lang="en-US" sz="1600" b="1" dirty="0"/>
              <a:t> MWCO</a:t>
            </a:r>
            <a:endParaRPr lang="he-IL" sz="16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359504" y="2584969"/>
            <a:ext cx="14932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PES 0.45µm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2095223" y="3134350"/>
            <a:ext cx="30162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Biochemical analysis system (cooperation with Eppendorf)</a:t>
            </a:r>
            <a:endParaRPr lang="he-IL" dirty="0">
              <a:solidFill>
                <a:srgbClr val="FF0000"/>
              </a:solidFill>
            </a:endParaRPr>
          </a:p>
        </p:txBody>
      </p:sp>
      <p:cxnSp>
        <p:nvCxnSpPr>
          <p:cNvPr id="58" name="Straight Arrow Connector 14">
            <a:extLst>
              <a:ext uri="{FF2B5EF4-FFF2-40B4-BE49-F238E27FC236}">
                <a16:creationId xmlns:a16="http://schemas.microsoft.com/office/drawing/2014/main" id="{E37BDA6E-76D9-4A2C-A52C-E16942673E5C}"/>
              </a:ext>
            </a:extLst>
          </p:cNvPr>
          <p:cNvCxnSpPr/>
          <p:nvPr/>
        </p:nvCxnSpPr>
        <p:spPr>
          <a:xfrm flipV="1">
            <a:off x="1725562" y="3403864"/>
            <a:ext cx="340165" cy="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722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9F63C-7239-4309-9D52-6FF0D65BFBEA}"/>
              </a:ext>
            </a:extLst>
          </p:cNvPr>
          <p:cNvSpPr txBox="1"/>
          <p:nvPr/>
        </p:nvSpPr>
        <p:spPr>
          <a:xfrm>
            <a:off x="424727" y="112480"/>
            <a:ext cx="424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Challenges in development</a:t>
            </a:r>
            <a:endParaRPr lang="x-non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2FFDC-AAEF-47C9-8144-98809B3C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027"/>
            <a:ext cx="12192000" cy="2389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6FFFB-335E-4E8C-9234-4D95297EA729}"/>
              </a:ext>
            </a:extLst>
          </p:cNvPr>
          <p:cNvSpPr txBox="1"/>
          <p:nvPr/>
        </p:nvSpPr>
        <p:spPr>
          <a:xfrm>
            <a:off x="209725" y="3782961"/>
            <a:ext cx="7695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full/empty capsid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Purified and active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Cost-effective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shelf-life (stability test; </a:t>
            </a:r>
            <a:r>
              <a:rPr lang="en-US" dirty="0" err="1"/>
              <a:t>qPCR</a:t>
            </a:r>
            <a:r>
              <a:rPr lang="en-US" dirty="0"/>
              <a:t>/2D-ddpcr/ </a:t>
            </a:r>
            <a:r>
              <a:rPr lang="en-US" dirty="0" err="1"/>
              <a:t>Transductivity</a:t>
            </a:r>
            <a:r>
              <a:rPr lang="en-US" dirty="0"/>
              <a:t> test/pH)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Contaminants free process (adventitious reagents throughout the process and in final product)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07385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A076D-7EAC-4921-894F-FBA672861D35}"/>
              </a:ext>
            </a:extLst>
          </p:cNvPr>
          <p:cNvSpPr txBox="1"/>
          <p:nvPr/>
        </p:nvSpPr>
        <p:spPr>
          <a:xfrm>
            <a:off x="946569" y="0"/>
            <a:ext cx="3749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Sample analysis</a:t>
            </a:r>
            <a:endParaRPr lang="x-none" sz="2800" dirty="0"/>
          </a:p>
        </p:txBody>
      </p:sp>
      <p:grpSp>
        <p:nvGrpSpPr>
          <p:cNvPr id="3" name="קבוצה 2"/>
          <p:cNvGrpSpPr/>
          <p:nvPr/>
        </p:nvGrpSpPr>
        <p:grpSpPr>
          <a:xfrm>
            <a:off x="0" y="687477"/>
            <a:ext cx="12192000" cy="3177941"/>
            <a:chOff x="222264" y="881440"/>
            <a:chExt cx="11630025" cy="28923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B7003-E957-43C2-85C8-33F915BAFC11}"/>
                </a:ext>
              </a:extLst>
            </p:cNvPr>
            <p:cNvSpPr/>
            <p:nvPr/>
          </p:nvSpPr>
          <p:spPr>
            <a:xfrm>
              <a:off x="2465850" y="897220"/>
              <a:ext cx="895739" cy="286076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0F398A-DA18-40C8-B00E-4C2C64BE55B6}"/>
                </a:ext>
              </a:extLst>
            </p:cNvPr>
            <p:cNvSpPr/>
            <p:nvPr/>
          </p:nvSpPr>
          <p:spPr>
            <a:xfrm>
              <a:off x="7977930" y="881440"/>
              <a:ext cx="620786" cy="287655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678223-476D-40BA-BB4D-FB9F3CC44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64" y="897221"/>
              <a:ext cx="11630025" cy="287655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829943" y="4765962"/>
            <a:ext cx="818689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Better  analysis gives us the option to diagnose the source of the problems we face through development</a:t>
            </a:r>
          </a:p>
          <a:p>
            <a:pPr algn="ctr"/>
            <a:r>
              <a:rPr lang="en-US" sz="2800" dirty="0">
                <a:solidFill>
                  <a:srgbClr val="7030A0"/>
                </a:solidFill>
              </a:rPr>
              <a:t>In turn, that may shorten times and decrease costs of the development process</a:t>
            </a:r>
            <a:endParaRPr lang="he-IL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8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2808F6-BA15-49D5-B369-08547A63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673"/>
            <a:ext cx="12192000" cy="2712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16619-CF06-47F5-99AC-9220363F744A}"/>
              </a:ext>
            </a:extLst>
          </p:cNvPr>
          <p:cNvSpPr txBox="1"/>
          <p:nvPr/>
        </p:nvSpPr>
        <p:spPr>
          <a:xfrm>
            <a:off x="0" y="0"/>
            <a:ext cx="5535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Plasmid purification – hTERT (example)</a:t>
            </a:r>
            <a:endParaRPr lang="x-none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18E78-D217-4798-A6AF-FA4E9091778F}"/>
              </a:ext>
            </a:extLst>
          </p:cNvPr>
          <p:cNvSpPr txBox="1"/>
          <p:nvPr/>
        </p:nvSpPr>
        <p:spPr>
          <a:xfrm>
            <a:off x="0" y="36933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Step I.</a:t>
            </a:r>
            <a:endParaRPr lang="x-none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D56FB-2033-4C0A-BAEA-C8916B3D3252}"/>
              </a:ext>
            </a:extLst>
          </p:cNvPr>
          <p:cNvSpPr txBox="1"/>
          <p:nvPr/>
        </p:nvSpPr>
        <p:spPr>
          <a:xfrm>
            <a:off x="102066" y="335561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Step II.</a:t>
            </a:r>
            <a:endParaRPr lang="x-none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75F1E-F6A0-41CB-BA60-5C973ADDC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8838"/>
            <a:ext cx="12192000" cy="2609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FA2F1-F1CA-4BC6-86AE-9A54AF21911C}"/>
              </a:ext>
            </a:extLst>
          </p:cNvPr>
          <p:cNvSpPr txBox="1"/>
          <p:nvPr/>
        </p:nvSpPr>
        <p:spPr>
          <a:xfrm>
            <a:off x="7441034" y="1098958"/>
            <a:ext cx="1770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Preparative RNA</a:t>
            </a:r>
            <a:endParaRPr lang="x-none" sz="1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AE9C3-276B-4770-B41D-5F72E7458042}"/>
              </a:ext>
            </a:extLst>
          </p:cNvPr>
          <p:cNvSpPr txBox="1"/>
          <p:nvPr/>
        </p:nvSpPr>
        <p:spPr>
          <a:xfrm>
            <a:off x="9128620" y="945069"/>
            <a:ext cx="1770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Plasmid DNA</a:t>
            </a:r>
            <a:endParaRPr lang="x-none" sz="1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0CF9D-720E-47C5-B7E1-C050BD6F0512}"/>
              </a:ext>
            </a:extLst>
          </p:cNvPr>
          <p:cNvSpPr txBox="1"/>
          <p:nvPr/>
        </p:nvSpPr>
        <p:spPr>
          <a:xfrm>
            <a:off x="7358543" y="4094259"/>
            <a:ext cx="1770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Supercoiled plasmid</a:t>
            </a:r>
            <a:endParaRPr lang="x-none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EC4BF-4BED-456E-96EC-F65D42C4C9E7}"/>
              </a:ext>
            </a:extLst>
          </p:cNvPr>
          <p:cNvSpPr txBox="1"/>
          <p:nvPr/>
        </p:nvSpPr>
        <p:spPr>
          <a:xfrm>
            <a:off x="1512815" y="5756678"/>
            <a:ext cx="1770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Resting plasmid</a:t>
            </a:r>
            <a:endParaRPr lang="x-none" sz="1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2955A-3F74-4B22-8051-B57EDCF6CBE3}"/>
              </a:ext>
            </a:extLst>
          </p:cNvPr>
          <p:cNvSpPr txBox="1"/>
          <p:nvPr/>
        </p:nvSpPr>
        <p:spPr>
          <a:xfrm>
            <a:off x="3765714" y="4534556"/>
            <a:ext cx="177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*Genomic DNA (Endotoxin free)</a:t>
            </a:r>
            <a:endParaRPr lang="x-none" sz="14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8065827" y="167452"/>
            <a:ext cx="3848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1">
            <a:spAutoFit/>
          </a:bodyPr>
          <a:lstStyle/>
          <a:p>
            <a:r>
              <a:rPr lang="en-US" i="1" dirty="0"/>
              <a:t>BIA </a:t>
            </a:r>
            <a:r>
              <a:rPr lang="en-US" i="1" dirty="0" err="1"/>
              <a:t>seperations</a:t>
            </a:r>
            <a:r>
              <a:rPr lang="en-US" i="1" dirty="0"/>
              <a:t> ; Monolith technology</a:t>
            </a:r>
            <a:endParaRPr lang="he-IL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24580" y="361664"/>
            <a:ext cx="30033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/>
              <a:t>DEAE – Weak anion exchanger</a:t>
            </a:r>
            <a:endParaRPr lang="he-IL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896158" y="3347944"/>
            <a:ext cx="30033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/>
              <a:t>C4 HLD–</a:t>
            </a:r>
            <a:r>
              <a:rPr lang="en-US" u="sng" dirty="0" err="1"/>
              <a:t>cation</a:t>
            </a:r>
            <a:r>
              <a:rPr lang="en-US" u="sng" dirty="0"/>
              <a:t> exchanger</a:t>
            </a:r>
            <a:endParaRPr lang="he-IL" u="sng" dirty="0"/>
          </a:p>
        </p:txBody>
      </p:sp>
    </p:spTree>
    <p:extLst>
      <p:ext uri="{BB962C8B-B14F-4D97-AF65-F5344CB8AC3E}">
        <p14:creationId xmlns:p14="http://schemas.microsoft.com/office/powerpoint/2010/main" val="49016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F0365-AD7C-48F6-AF68-AFFC9ED95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79" y="813733"/>
            <a:ext cx="8737478" cy="1826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9042C5-1B2A-448B-93EA-D9BACA48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79" y="2868446"/>
            <a:ext cx="8807937" cy="1826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97005C-A846-47A9-BAE8-7F84F447B939}"/>
              </a:ext>
            </a:extLst>
          </p:cNvPr>
          <p:cNvSpPr txBox="1"/>
          <p:nvPr/>
        </p:nvSpPr>
        <p:spPr>
          <a:xfrm>
            <a:off x="-75501" y="243880"/>
            <a:ext cx="1173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Efficiency comparison </a:t>
            </a:r>
            <a:r>
              <a:rPr lang="en-US" sz="2400" dirty="0"/>
              <a:t>– </a:t>
            </a:r>
            <a:r>
              <a:rPr lang="en-US" sz="2400" u="sng" dirty="0"/>
              <a:t>FPLC-grade </a:t>
            </a:r>
            <a:r>
              <a:rPr lang="en-US" sz="2400" dirty="0"/>
              <a:t>purified plasmids vs. </a:t>
            </a:r>
            <a:r>
              <a:rPr lang="en-US" sz="2400" u="sng" dirty="0"/>
              <a:t>kit </a:t>
            </a:r>
            <a:r>
              <a:rPr lang="en-US" sz="2400" dirty="0"/>
              <a:t>purified plasmids</a:t>
            </a:r>
            <a:endParaRPr lang="x-none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D323B-2C21-4C6D-B7DB-8BDB0831F346}"/>
              </a:ext>
            </a:extLst>
          </p:cNvPr>
          <p:cNvSpPr txBox="1"/>
          <p:nvPr/>
        </p:nvSpPr>
        <p:spPr>
          <a:xfrm>
            <a:off x="1411448" y="4633759"/>
            <a:ext cx="6094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1600" b="1" i="1" dirty="0"/>
              <a:t>**Conductivity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15768-B907-4706-80A5-A01DEA8A833D}"/>
              </a:ext>
            </a:extLst>
          </p:cNvPr>
          <p:cNvSpPr txBox="1"/>
          <p:nvPr/>
        </p:nvSpPr>
        <p:spPr>
          <a:xfrm>
            <a:off x="0" y="5289949"/>
            <a:ext cx="12192000" cy="12311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Conclusions: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Transfecting cells with FPLC-grade purified plasmids results in higher titers than transfection with purified plasmids by kit.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Harvesting crude after 120hrs, gives better physical titer than 72 hrs.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Transfecting cells with FPLC-grade purified plasmids simplify the purification method.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6550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C65C5A-6B85-4A90-884C-A24BCE2C2ED8}"/>
              </a:ext>
            </a:extLst>
          </p:cNvPr>
          <p:cNvSpPr txBox="1"/>
          <p:nvPr/>
        </p:nvSpPr>
        <p:spPr>
          <a:xfrm>
            <a:off x="568299" y="44287"/>
            <a:ext cx="388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AAV production small scale</a:t>
            </a:r>
            <a:endParaRPr 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116A9-A06F-45A4-B10A-9B6511020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9" t="16870" r="1338" b="53606"/>
          <a:stretch/>
        </p:blipFill>
        <p:spPr>
          <a:xfrm>
            <a:off x="404371" y="1696193"/>
            <a:ext cx="1064288" cy="962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7B2D1-8E85-46FD-BFF9-D81B5605D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35" t="39183" r="65359" b="7892"/>
          <a:stretch/>
        </p:blipFill>
        <p:spPr>
          <a:xfrm>
            <a:off x="1091603" y="1100763"/>
            <a:ext cx="279919" cy="564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3A380-4257-4066-8C6C-E057EC4F4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6" t="6926" r="56146" b="8367"/>
          <a:stretch/>
        </p:blipFill>
        <p:spPr>
          <a:xfrm>
            <a:off x="428340" y="936669"/>
            <a:ext cx="279919" cy="728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0B2F3-0EC4-4EA8-81CB-BB4677C0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514" y="1696193"/>
            <a:ext cx="1527499" cy="10183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B2BDA2-926E-41B9-A16F-A943B4A94926}"/>
              </a:ext>
            </a:extLst>
          </p:cNvPr>
          <p:cNvGrpSpPr/>
          <p:nvPr/>
        </p:nvGrpSpPr>
        <p:grpSpPr>
          <a:xfrm rot="20089495">
            <a:off x="802610" y="4608680"/>
            <a:ext cx="1655350" cy="1945342"/>
            <a:chOff x="4916322" y="1365325"/>
            <a:chExt cx="2818329" cy="42133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F02126-A363-425E-9FA8-EB728603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32325" y="2249322"/>
              <a:ext cx="4127350" cy="2359356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5F5D03-1DF0-467B-A9B5-FE0F0C7E7E3F}"/>
                </a:ext>
              </a:extLst>
            </p:cNvPr>
            <p:cNvSpPr/>
            <p:nvPr/>
          </p:nvSpPr>
          <p:spPr>
            <a:xfrm>
              <a:off x="6720285" y="2473460"/>
              <a:ext cx="1014366" cy="31052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B5BBBF8-8856-434E-B1CE-6ED00E5253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46" r="37111" b="28202"/>
          <a:stretch/>
        </p:blipFill>
        <p:spPr>
          <a:xfrm>
            <a:off x="10075138" y="1333419"/>
            <a:ext cx="632562" cy="1743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32FF69-B6A2-4D60-83F9-258FEACB2D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46" r="37111" b="28202"/>
          <a:stretch/>
        </p:blipFill>
        <p:spPr>
          <a:xfrm>
            <a:off x="8347898" y="4800371"/>
            <a:ext cx="632562" cy="1743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9A67BD-50EF-4E71-9DAA-577373A42544}"/>
              </a:ext>
            </a:extLst>
          </p:cNvPr>
          <p:cNvSpPr txBox="1"/>
          <p:nvPr/>
        </p:nvSpPr>
        <p:spPr>
          <a:xfrm>
            <a:off x="27819" y="646218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3-plasmids</a:t>
            </a:r>
            <a:endParaRPr lang="x-none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382B62-4209-44EC-BFDB-B7F9E64FFDFC}"/>
              </a:ext>
            </a:extLst>
          </p:cNvPr>
          <p:cNvSpPr txBox="1"/>
          <p:nvPr/>
        </p:nvSpPr>
        <p:spPr>
          <a:xfrm>
            <a:off x="1030211" y="652720"/>
            <a:ext cx="120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Transfectant</a:t>
            </a:r>
            <a:endParaRPr lang="x-none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EFB934-A171-45EA-AF0F-8A63A6753E45}"/>
              </a:ext>
            </a:extLst>
          </p:cNvPr>
          <p:cNvSpPr txBox="1"/>
          <p:nvPr/>
        </p:nvSpPr>
        <p:spPr>
          <a:xfrm>
            <a:off x="721985" y="1131985"/>
            <a:ext cx="3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  <a:endParaRPr lang="x-non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6A070-584A-4E50-872F-9CEF4E11BE2D}"/>
              </a:ext>
            </a:extLst>
          </p:cNvPr>
          <p:cNvSpPr txBox="1"/>
          <p:nvPr/>
        </p:nvSpPr>
        <p:spPr>
          <a:xfrm>
            <a:off x="303808" y="2617319"/>
            <a:ext cx="187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SA: 113.4 cm</a:t>
            </a:r>
            <a:r>
              <a:rPr lang="en-US" sz="1400" i="1" baseline="30000" dirty="0"/>
              <a:t>2</a:t>
            </a:r>
          </a:p>
          <a:p>
            <a:r>
              <a:rPr lang="en-US" sz="1400" i="1" dirty="0"/>
              <a:t>Volume: 20 ml</a:t>
            </a:r>
            <a:endParaRPr lang="x-none" sz="1400" i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C2C45C-2310-4B64-BD3C-C35831BB6AD1}"/>
              </a:ext>
            </a:extLst>
          </p:cNvPr>
          <p:cNvCxnSpPr/>
          <p:nvPr/>
        </p:nvCxnSpPr>
        <p:spPr>
          <a:xfrm>
            <a:off x="1632082" y="2177340"/>
            <a:ext cx="190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1FCD4A-3CF8-4B3C-8BAB-4597D31ABA67}"/>
              </a:ext>
            </a:extLst>
          </p:cNvPr>
          <p:cNvSpPr txBox="1"/>
          <p:nvPr/>
        </p:nvSpPr>
        <p:spPr>
          <a:xfrm>
            <a:off x="1630286" y="1865852"/>
            <a:ext cx="19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120hrs production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CE9DFC-F707-4CA6-96C8-9C4CDA42BAEF}"/>
              </a:ext>
            </a:extLst>
          </p:cNvPr>
          <p:cNvSpPr txBox="1"/>
          <p:nvPr/>
        </p:nvSpPr>
        <p:spPr>
          <a:xfrm>
            <a:off x="3292145" y="1219521"/>
            <a:ext cx="189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 harvest and filtration</a:t>
            </a:r>
            <a:endParaRPr lang="x-none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8E5C21-72FD-435E-885E-C7277CE7B320}"/>
              </a:ext>
            </a:extLst>
          </p:cNvPr>
          <p:cNvCxnSpPr/>
          <p:nvPr/>
        </p:nvCxnSpPr>
        <p:spPr>
          <a:xfrm>
            <a:off x="4798503" y="2235184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D336ECA-9FA2-4A25-A7AB-952CBEA7528E}"/>
              </a:ext>
            </a:extLst>
          </p:cNvPr>
          <p:cNvSpPr txBox="1"/>
          <p:nvPr/>
        </p:nvSpPr>
        <p:spPr>
          <a:xfrm>
            <a:off x="5033394" y="1912018"/>
            <a:ext cx="3775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Enzymatic treatment</a:t>
            </a:r>
          </a:p>
          <a:p>
            <a:pPr algn="ctr"/>
            <a:r>
              <a:rPr lang="en-US" sz="1600" dirty="0"/>
              <a:t>SAN-HQ: </a:t>
            </a:r>
            <a:r>
              <a:rPr lang="en-US" sz="1600" dirty="0" err="1"/>
              <a:t>DNase</a:t>
            </a:r>
            <a:r>
              <a:rPr lang="en-US" sz="1600" dirty="0"/>
              <a:t> and </a:t>
            </a:r>
            <a:r>
              <a:rPr lang="en-US" sz="1600" dirty="0" err="1"/>
              <a:t>RNase</a:t>
            </a:r>
            <a:r>
              <a:rPr lang="en-US" sz="1600" dirty="0"/>
              <a:t> digestion</a:t>
            </a:r>
            <a:endParaRPr lang="x-none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F0A774-3FC4-41C8-A8CC-67701EE0946B}"/>
              </a:ext>
            </a:extLst>
          </p:cNvPr>
          <p:cNvSpPr txBox="1"/>
          <p:nvPr/>
        </p:nvSpPr>
        <p:spPr>
          <a:xfrm>
            <a:off x="263090" y="3057953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24hrs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6BD893-6A6D-4DE1-9F6D-A43E05B1C49D}"/>
              </a:ext>
            </a:extLst>
          </p:cNvPr>
          <p:cNvSpPr txBox="1"/>
          <p:nvPr/>
        </p:nvSpPr>
        <p:spPr>
          <a:xfrm>
            <a:off x="3573838" y="2853024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14AE3F-282E-4132-9C98-5067BF07C5BC}"/>
              </a:ext>
            </a:extLst>
          </p:cNvPr>
          <p:cNvSpPr txBox="1"/>
          <p:nvPr/>
        </p:nvSpPr>
        <p:spPr>
          <a:xfrm>
            <a:off x="6229653" y="2714526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537BDD-18D1-4638-870D-EA31D6AF0F62}"/>
              </a:ext>
            </a:extLst>
          </p:cNvPr>
          <p:cNvCxnSpPr/>
          <p:nvPr/>
        </p:nvCxnSpPr>
        <p:spPr>
          <a:xfrm>
            <a:off x="9033091" y="2210469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3CD9D7B-63CF-46A4-B7AD-06A506BDAE3D}"/>
              </a:ext>
            </a:extLst>
          </p:cNvPr>
          <p:cNvSpPr txBox="1"/>
          <p:nvPr/>
        </p:nvSpPr>
        <p:spPr>
          <a:xfrm>
            <a:off x="9033091" y="893457"/>
            <a:ext cx="283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Concentration and dilution : preparation for FPLC</a:t>
            </a:r>
            <a:endParaRPr lang="x-none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93153F-841B-40F3-9C3F-7A7D2329EC52}"/>
              </a:ext>
            </a:extLst>
          </p:cNvPr>
          <p:cNvSpPr txBox="1"/>
          <p:nvPr/>
        </p:nvSpPr>
        <p:spPr>
          <a:xfrm>
            <a:off x="9679204" y="2966728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2-3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1BC6E14-BEC1-4234-9BD6-495D8174F018}"/>
              </a:ext>
            </a:extLst>
          </p:cNvPr>
          <p:cNvCxnSpPr/>
          <p:nvPr/>
        </p:nvCxnSpPr>
        <p:spPr>
          <a:xfrm>
            <a:off x="317996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13B9C9-6250-4C78-9DFB-AA0BE2A869F6}"/>
              </a:ext>
            </a:extLst>
          </p:cNvPr>
          <p:cNvSpPr txBox="1"/>
          <p:nvPr/>
        </p:nvSpPr>
        <p:spPr>
          <a:xfrm>
            <a:off x="356500" y="3976486"/>
            <a:ext cx="293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1</a:t>
            </a:r>
            <a:r>
              <a:rPr lang="en-US" sz="1600" baseline="30000" dirty="0"/>
              <a:t>st </a:t>
            </a:r>
            <a:r>
              <a:rPr lang="en-US" sz="1600" dirty="0"/>
              <a:t>step : </a:t>
            </a:r>
          </a:p>
          <a:p>
            <a:pPr algn="ctr"/>
            <a:r>
              <a:rPr lang="en-US" sz="1600" dirty="0"/>
              <a:t>collect Flow-Through</a:t>
            </a:r>
            <a:endParaRPr lang="x-none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C26DA7-3BB2-4BF1-B8EE-FB62FAE82C16}"/>
              </a:ext>
            </a:extLst>
          </p:cNvPr>
          <p:cNvSpPr txBox="1"/>
          <p:nvPr/>
        </p:nvSpPr>
        <p:spPr>
          <a:xfrm>
            <a:off x="756444" y="6552199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04FDF2-BC18-4591-8C25-78B014AFFD79}"/>
              </a:ext>
            </a:extLst>
          </p:cNvPr>
          <p:cNvGrpSpPr/>
          <p:nvPr/>
        </p:nvGrpSpPr>
        <p:grpSpPr>
          <a:xfrm rot="20089495">
            <a:off x="4760304" y="4608680"/>
            <a:ext cx="1655350" cy="1945342"/>
            <a:chOff x="4916322" y="1365325"/>
            <a:chExt cx="2818329" cy="421335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BBD603F-8E80-4307-9055-F81B5F42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32325" y="2249322"/>
              <a:ext cx="4127350" cy="2359356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B44DE5C-DD84-49DB-A2BD-937DA6C62F20}"/>
                </a:ext>
              </a:extLst>
            </p:cNvPr>
            <p:cNvSpPr/>
            <p:nvPr/>
          </p:nvSpPr>
          <p:spPr>
            <a:xfrm>
              <a:off x="6720285" y="2473460"/>
              <a:ext cx="1014366" cy="31052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8C7990-1768-45A4-9107-6971B341322E}"/>
              </a:ext>
            </a:extLst>
          </p:cNvPr>
          <p:cNvCxnSpPr/>
          <p:nvPr/>
        </p:nvCxnSpPr>
        <p:spPr>
          <a:xfrm>
            <a:off x="4275690" y="53521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B48BB06-5F54-44DF-9DED-A1C050A5CCA9}"/>
              </a:ext>
            </a:extLst>
          </p:cNvPr>
          <p:cNvSpPr txBox="1"/>
          <p:nvPr/>
        </p:nvSpPr>
        <p:spPr>
          <a:xfrm>
            <a:off x="3604535" y="3976485"/>
            <a:ext cx="436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FPLC 2</a:t>
            </a:r>
            <a:r>
              <a:rPr lang="en-US" sz="1600" baseline="30000" dirty="0"/>
              <a:t>nd</a:t>
            </a:r>
            <a:r>
              <a:rPr lang="en-US" sz="1600" dirty="0"/>
              <a:t> step : </a:t>
            </a:r>
          </a:p>
          <a:p>
            <a:pPr algn="ctr"/>
            <a:r>
              <a:rPr lang="en-US" sz="1600" dirty="0"/>
              <a:t>collect Elution (enrichment of full capsids)</a:t>
            </a:r>
            <a:endParaRPr lang="x-none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DE3993-96BE-4AA4-B2B1-9B89DE31CD82}"/>
              </a:ext>
            </a:extLst>
          </p:cNvPr>
          <p:cNvSpPr txBox="1"/>
          <p:nvPr/>
        </p:nvSpPr>
        <p:spPr>
          <a:xfrm>
            <a:off x="4714138" y="6552199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2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735DA83-157E-408B-B2FC-B61682F9354B}"/>
              </a:ext>
            </a:extLst>
          </p:cNvPr>
          <p:cNvCxnSpPr/>
          <p:nvPr/>
        </p:nvCxnSpPr>
        <p:spPr>
          <a:xfrm>
            <a:off x="2233954" y="5365676"/>
            <a:ext cx="234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46D8D6-7088-4513-9256-0AF0853E6C97}"/>
              </a:ext>
            </a:extLst>
          </p:cNvPr>
          <p:cNvSpPr txBox="1"/>
          <p:nvPr/>
        </p:nvSpPr>
        <p:spPr>
          <a:xfrm>
            <a:off x="2553423" y="5029010"/>
            <a:ext cx="148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Flow-through dilution</a:t>
            </a:r>
            <a:endParaRPr lang="x-non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AD58FB-D551-4009-9CAF-76C9F1E3048D}"/>
              </a:ext>
            </a:extLst>
          </p:cNvPr>
          <p:cNvSpPr txBox="1"/>
          <p:nvPr/>
        </p:nvSpPr>
        <p:spPr>
          <a:xfrm>
            <a:off x="2233954" y="6552199"/>
            <a:ext cx="224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several minutes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4E1CAF-CA78-4901-ABB5-3200A58CCFC4}"/>
              </a:ext>
            </a:extLst>
          </p:cNvPr>
          <p:cNvCxnSpPr/>
          <p:nvPr/>
        </p:nvCxnSpPr>
        <p:spPr>
          <a:xfrm>
            <a:off x="6769643" y="5365676"/>
            <a:ext cx="61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7218777-BA3E-451C-B3E4-DBD01DD4A155}"/>
              </a:ext>
            </a:extLst>
          </p:cNvPr>
          <p:cNvSpPr txBox="1"/>
          <p:nvPr/>
        </p:nvSpPr>
        <p:spPr>
          <a:xfrm>
            <a:off x="6464900" y="4230000"/>
            <a:ext cx="436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Final formulation</a:t>
            </a:r>
            <a:endParaRPr lang="x-none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794388-96DA-4123-B16E-8D1990F645A8}"/>
              </a:ext>
            </a:extLst>
          </p:cNvPr>
          <p:cNvSpPr txBox="1"/>
          <p:nvPr/>
        </p:nvSpPr>
        <p:spPr>
          <a:xfrm>
            <a:off x="7987873" y="6536258"/>
            <a:ext cx="142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Takes 30 min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8DE8D2-47E5-4600-89DE-B06CC004C7BA}"/>
              </a:ext>
            </a:extLst>
          </p:cNvPr>
          <p:cNvSpPr txBox="1"/>
          <p:nvPr/>
        </p:nvSpPr>
        <p:spPr>
          <a:xfrm>
            <a:off x="9826047" y="5300482"/>
            <a:ext cx="231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Total DSP time: 8-9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hrs</a:t>
            </a:r>
            <a:endParaRPr lang="x-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48508-F2B3-4AF6-807D-93FB8559F253}"/>
              </a:ext>
            </a:extLst>
          </p:cNvPr>
          <p:cNvSpPr/>
          <p:nvPr/>
        </p:nvSpPr>
        <p:spPr>
          <a:xfrm>
            <a:off x="5268109" y="1714587"/>
            <a:ext cx="3357885" cy="97963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TextBox 1"/>
          <p:cNvSpPr txBox="1"/>
          <p:nvPr/>
        </p:nvSpPr>
        <p:spPr>
          <a:xfrm>
            <a:off x="3567564" y="2558349"/>
            <a:ext cx="14932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PES 0.45µm</a:t>
            </a:r>
            <a:endParaRPr lang="he-IL" dirty="0"/>
          </a:p>
        </p:txBody>
      </p:sp>
      <p:sp>
        <p:nvSpPr>
          <p:cNvPr id="59" name="TextBox 58"/>
          <p:cNvSpPr txBox="1"/>
          <p:nvPr/>
        </p:nvSpPr>
        <p:spPr>
          <a:xfrm>
            <a:off x="1248763" y="877677"/>
            <a:ext cx="109822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i="1" dirty="0" err="1"/>
              <a:t>PEIpro</a:t>
            </a:r>
            <a:r>
              <a:rPr lang="en-US" sz="1400" b="1" i="1" dirty="0"/>
              <a:t> </a:t>
            </a:r>
            <a:r>
              <a:rPr lang="en-US" sz="1400" b="1" i="1" dirty="0" err="1"/>
              <a:t>polyplus</a:t>
            </a:r>
            <a:endParaRPr lang="he-IL" sz="1400" b="1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10539991" y="1949543"/>
            <a:ext cx="182094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/>
              <a:t>100 </a:t>
            </a:r>
            <a:r>
              <a:rPr lang="en-US" sz="1600" b="1" dirty="0" err="1"/>
              <a:t>KDa</a:t>
            </a:r>
            <a:r>
              <a:rPr lang="en-US" sz="1600" b="1" dirty="0"/>
              <a:t> MWCO</a:t>
            </a:r>
            <a:endParaRPr lang="he-IL" sz="1600" b="1" dirty="0"/>
          </a:p>
        </p:txBody>
      </p:sp>
    </p:spTree>
    <p:extLst>
      <p:ext uri="{BB962C8B-B14F-4D97-AF65-F5344CB8AC3E}">
        <p14:creationId xmlns:p14="http://schemas.microsoft.com/office/powerpoint/2010/main" val="4030155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DD6F6-7310-41BC-9EF0-ACE9FF47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793" y="3157381"/>
            <a:ext cx="5562600" cy="2619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C664AB-BEE7-4CEB-9130-2778EAC0B9E1}"/>
              </a:ext>
            </a:extLst>
          </p:cNvPr>
          <p:cNvSpPr txBox="1"/>
          <p:nvPr/>
        </p:nvSpPr>
        <p:spPr>
          <a:xfrm>
            <a:off x="199588" y="117294"/>
            <a:ext cx="11792824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Manufacture of AAV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Many AAV serotypes are known to be prone to aggregation.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Chromatin seems to act as a “glue”, keeping AAV aggregated.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DNA is protected from enzymatic digestion. Using </a:t>
            </a:r>
            <a:r>
              <a:rPr lang="en-US" sz="1500" u="sng" dirty="0"/>
              <a:t>high salt buffers </a:t>
            </a:r>
            <a:r>
              <a:rPr lang="en-US" sz="1500" dirty="0"/>
              <a:t>(0.5M NaCl)  in purification reduces viral aggregation and releases DNA.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/>
              <a:t>ArcticZymes</a:t>
            </a:r>
            <a:r>
              <a:rPr lang="en-US" sz="1500" dirty="0"/>
              <a:t>: </a:t>
            </a:r>
            <a:r>
              <a:rPr lang="en-US" sz="1500" b="1" dirty="0"/>
              <a:t>SAN-HQ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SAN HQ </a:t>
            </a:r>
            <a:r>
              <a:rPr lang="en-US" sz="1500" dirty="0"/>
              <a:t>Active in high-molar environment, while </a:t>
            </a:r>
            <a:r>
              <a:rPr lang="en-US" sz="1500" dirty="0" err="1"/>
              <a:t>Benzonase</a:t>
            </a:r>
            <a:r>
              <a:rPr lang="en-US" sz="1500" dirty="0"/>
              <a:t> (Merck) loses its activity in this environment.</a:t>
            </a:r>
            <a:endParaRPr lang="x-none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15026-B1AA-42B3-8550-19D8E7EB9FE8}"/>
              </a:ext>
            </a:extLst>
          </p:cNvPr>
          <p:cNvSpPr txBox="1"/>
          <p:nvPr/>
        </p:nvSpPr>
        <p:spPr>
          <a:xfrm>
            <a:off x="487960" y="6242139"/>
            <a:ext cx="452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Comparison against Benzonase in our lab</a:t>
            </a:r>
            <a:endParaRPr lang="x-none" i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3419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06365D9-4478-4D7A-8427-3D84BA222F3E}"/>
              </a:ext>
            </a:extLst>
          </p:cNvPr>
          <p:cNvGrpSpPr/>
          <p:nvPr/>
        </p:nvGrpSpPr>
        <p:grpSpPr>
          <a:xfrm>
            <a:off x="499368" y="611298"/>
            <a:ext cx="5038551" cy="3128705"/>
            <a:chOff x="6521477" y="3437625"/>
            <a:chExt cx="5038551" cy="3128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F464F-9B22-4C78-A23D-EEB33D5A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1477" y="3848956"/>
              <a:ext cx="5038551" cy="27173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292B53-E4FA-449E-B2A4-3110CCFAAB7D}"/>
                </a:ext>
              </a:extLst>
            </p:cNvPr>
            <p:cNvSpPr txBox="1"/>
            <p:nvPr/>
          </p:nvSpPr>
          <p:spPr>
            <a:xfrm>
              <a:off x="6811031" y="3437625"/>
              <a:ext cx="711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Flow-Through</a:t>
              </a:r>
              <a:endParaRPr lang="x-none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A3CE9B-E9FC-4121-A18C-ACE5F1623861}"/>
                </a:ext>
              </a:extLst>
            </p:cNvPr>
            <p:cNvSpPr txBox="1"/>
            <p:nvPr/>
          </p:nvSpPr>
          <p:spPr>
            <a:xfrm>
              <a:off x="7540895" y="3598300"/>
              <a:ext cx="352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</a:t>
              </a:r>
              <a:endParaRPr lang="x-none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5F12B1-6625-4FA8-AB3F-EA1591CEAAEC}"/>
                </a:ext>
              </a:extLst>
            </p:cNvPr>
            <p:cNvSpPr txBox="1"/>
            <p:nvPr/>
          </p:nvSpPr>
          <p:spPr>
            <a:xfrm>
              <a:off x="8021753" y="3590723"/>
              <a:ext cx="352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7</a:t>
              </a:r>
              <a:endParaRPr lang="x-none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EB21F7-71A0-4671-A960-8353CF35C7E9}"/>
                </a:ext>
              </a:extLst>
            </p:cNvPr>
            <p:cNvSpPr txBox="1"/>
            <p:nvPr/>
          </p:nvSpPr>
          <p:spPr>
            <a:xfrm>
              <a:off x="8538212" y="3590724"/>
              <a:ext cx="352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  <a:endParaRPr lang="x-none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023531-DA28-4593-940D-E74EE954E723}"/>
                </a:ext>
              </a:extLst>
            </p:cNvPr>
            <p:cNvSpPr txBox="1"/>
            <p:nvPr/>
          </p:nvSpPr>
          <p:spPr>
            <a:xfrm>
              <a:off x="9032810" y="3598535"/>
              <a:ext cx="352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9</a:t>
              </a:r>
              <a:endParaRPr lang="x-none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380F84-0490-45D5-9BB4-72659C9A8A99}"/>
                </a:ext>
              </a:extLst>
            </p:cNvPr>
            <p:cNvSpPr txBox="1"/>
            <p:nvPr/>
          </p:nvSpPr>
          <p:spPr>
            <a:xfrm>
              <a:off x="9535684" y="3590722"/>
              <a:ext cx="352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</a:t>
              </a:r>
              <a:endParaRPr lang="x-none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8A81C5-8E0C-444F-92AD-01D012F6940B}"/>
                </a:ext>
              </a:extLst>
            </p:cNvPr>
            <p:cNvSpPr txBox="1"/>
            <p:nvPr/>
          </p:nvSpPr>
          <p:spPr>
            <a:xfrm>
              <a:off x="10041448" y="3590722"/>
              <a:ext cx="624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</a:t>
              </a:r>
              <a:endParaRPr lang="x-none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D6D08B-888F-457A-87B5-20AB362C2C9E}"/>
                </a:ext>
              </a:extLst>
            </p:cNvPr>
            <p:cNvSpPr txBox="1"/>
            <p:nvPr/>
          </p:nvSpPr>
          <p:spPr>
            <a:xfrm>
              <a:off x="10533156" y="3590721"/>
              <a:ext cx="352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</a:t>
              </a:r>
              <a:endParaRPr lang="x-none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7760E-BB83-4C66-9FD1-83200E6622DE}"/>
                </a:ext>
              </a:extLst>
            </p:cNvPr>
            <p:cNvSpPr txBox="1"/>
            <p:nvPr/>
          </p:nvSpPr>
          <p:spPr>
            <a:xfrm>
              <a:off x="11047516" y="3584432"/>
              <a:ext cx="352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13</a:t>
              </a:r>
              <a:endParaRPr lang="x-none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BE8EF5-8680-4A15-BE96-AFA0ABBC352B}"/>
                </a:ext>
              </a:extLst>
            </p:cNvPr>
            <p:cNvSpPr txBox="1"/>
            <p:nvPr/>
          </p:nvSpPr>
          <p:spPr>
            <a:xfrm>
              <a:off x="9711853" y="6173382"/>
              <a:ext cx="18048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F0"/>
                  </a:solidFill>
                </a:rPr>
                <a:t>Sypro</a:t>
              </a:r>
              <a:r>
                <a:rPr lang="en-US" dirty="0">
                  <a:solidFill>
                    <a:srgbClr val="00B0F0"/>
                  </a:solidFill>
                </a:rPr>
                <a:t>-Ruby stain</a:t>
              </a:r>
              <a:endParaRPr lang="x-none" dirty="0">
                <a:solidFill>
                  <a:srgbClr val="00B0F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41E7F2E-C9F4-484F-B6AB-A798EFD998D7}"/>
              </a:ext>
            </a:extLst>
          </p:cNvPr>
          <p:cNvSpPr txBox="1"/>
          <p:nvPr/>
        </p:nvSpPr>
        <p:spPr>
          <a:xfrm>
            <a:off x="8726769" y="122603"/>
            <a:ext cx="101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SAN-HQ</a:t>
            </a:r>
            <a:endParaRPr lang="x-none" dirty="0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5F655-B910-4AC0-BAD4-44C05E2BA75A}"/>
              </a:ext>
            </a:extLst>
          </p:cNvPr>
          <p:cNvSpPr txBox="1"/>
          <p:nvPr/>
        </p:nvSpPr>
        <p:spPr>
          <a:xfrm>
            <a:off x="2237874" y="122603"/>
            <a:ext cx="127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Benzonase</a:t>
            </a:r>
            <a:endParaRPr lang="x-none" dirty="0">
              <a:highlight>
                <a:srgbClr val="FFFF00"/>
              </a:highlight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A09667-7DFC-483C-B038-C6962C0A3799}"/>
              </a:ext>
            </a:extLst>
          </p:cNvPr>
          <p:cNvSpPr/>
          <p:nvPr/>
        </p:nvSpPr>
        <p:spPr>
          <a:xfrm>
            <a:off x="754640" y="2152141"/>
            <a:ext cx="729864" cy="14315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18160E-35C9-4B05-89E0-586AF62F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08" y="712858"/>
            <a:ext cx="5051681" cy="3248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CE0D91-66B4-4DD1-802F-5B4A3ED26D85}"/>
              </a:ext>
            </a:extLst>
          </p:cNvPr>
          <p:cNvSpPr txBox="1"/>
          <p:nvPr/>
        </p:nvSpPr>
        <p:spPr>
          <a:xfrm>
            <a:off x="9998180" y="3482536"/>
            <a:ext cx="1804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</a:rPr>
              <a:t>Sypro</a:t>
            </a:r>
            <a:r>
              <a:rPr lang="en-US" dirty="0">
                <a:solidFill>
                  <a:srgbClr val="00B0F0"/>
                </a:solidFill>
              </a:rPr>
              <a:t>-Ruby stain</a:t>
            </a:r>
            <a:endParaRPr lang="x-none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9C711-9254-4FC7-8663-E5992A744E77}"/>
              </a:ext>
            </a:extLst>
          </p:cNvPr>
          <p:cNvSpPr txBox="1"/>
          <p:nvPr/>
        </p:nvSpPr>
        <p:spPr>
          <a:xfrm>
            <a:off x="7152779" y="260313"/>
            <a:ext cx="71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Flow-Through</a:t>
            </a:r>
            <a:endParaRPr lang="x-none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308E0B-31E7-461B-8338-3DF778E977C1}"/>
              </a:ext>
            </a:extLst>
          </p:cNvPr>
          <p:cNvSpPr txBox="1"/>
          <p:nvPr/>
        </p:nvSpPr>
        <p:spPr>
          <a:xfrm>
            <a:off x="7882643" y="420988"/>
            <a:ext cx="35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  <a:endParaRPr lang="x-none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36F1AD-478A-47C6-8883-90762CCEA299}"/>
              </a:ext>
            </a:extLst>
          </p:cNvPr>
          <p:cNvSpPr txBox="1"/>
          <p:nvPr/>
        </p:nvSpPr>
        <p:spPr>
          <a:xfrm>
            <a:off x="8363501" y="413411"/>
            <a:ext cx="35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  <a:endParaRPr lang="x-none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06550A-202E-4AF4-BB4A-D8FE17D2B3B2}"/>
              </a:ext>
            </a:extLst>
          </p:cNvPr>
          <p:cNvSpPr txBox="1"/>
          <p:nvPr/>
        </p:nvSpPr>
        <p:spPr>
          <a:xfrm>
            <a:off x="8879960" y="413412"/>
            <a:ext cx="35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  <a:endParaRPr lang="x-none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D4EF4-7341-41F8-A654-779492C6694A}"/>
              </a:ext>
            </a:extLst>
          </p:cNvPr>
          <p:cNvSpPr txBox="1"/>
          <p:nvPr/>
        </p:nvSpPr>
        <p:spPr>
          <a:xfrm>
            <a:off x="9374558" y="421223"/>
            <a:ext cx="35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  <a:endParaRPr lang="x-none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33BE66-8E12-4456-86B9-C990466B5DF8}"/>
              </a:ext>
            </a:extLst>
          </p:cNvPr>
          <p:cNvSpPr txBox="1"/>
          <p:nvPr/>
        </p:nvSpPr>
        <p:spPr>
          <a:xfrm>
            <a:off x="9877432" y="413410"/>
            <a:ext cx="35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  <a:endParaRPr lang="x-none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312F22-72D5-4FA1-A770-E165745CC241}"/>
              </a:ext>
            </a:extLst>
          </p:cNvPr>
          <p:cNvSpPr txBox="1"/>
          <p:nvPr/>
        </p:nvSpPr>
        <p:spPr>
          <a:xfrm>
            <a:off x="10383196" y="413410"/>
            <a:ext cx="624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  <a:endParaRPr lang="x-none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A52E0-CECB-4B35-AD52-FD578403CA77}"/>
              </a:ext>
            </a:extLst>
          </p:cNvPr>
          <p:cNvSpPr txBox="1"/>
          <p:nvPr/>
        </p:nvSpPr>
        <p:spPr>
          <a:xfrm>
            <a:off x="10874904" y="413409"/>
            <a:ext cx="35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  <a:endParaRPr lang="x-none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6614F-5085-4590-82F7-D1FF80B75D04}"/>
              </a:ext>
            </a:extLst>
          </p:cNvPr>
          <p:cNvSpPr txBox="1"/>
          <p:nvPr/>
        </p:nvSpPr>
        <p:spPr>
          <a:xfrm>
            <a:off x="11389264" y="407120"/>
            <a:ext cx="35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</a:t>
            </a:r>
            <a:endParaRPr lang="x-none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8A32A-F82A-4FC6-8C9D-397DE1B4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73" y="3889174"/>
            <a:ext cx="2518044" cy="2968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D02C7F2-8BA4-478E-B5AE-B57C6458700A}"/>
              </a:ext>
            </a:extLst>
          </p:cNvPr>
          <p:cNvSpPr txBox="1"/>
          <p:nvPr/>
        </p:nvSpPr>
        <p:spPr>
          <a:xfrm>
            <a:off x="6205057" y="4727256"/>
            <a:ext cx="58750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Benzonase: </a:t>
            </a:r>
            <a:r>
              <a:rPr lang="en-US" u="sng" dirty="0"/>
              <a:t>200 U/ml </a:t>
            </a:r>
            <a:r>
              <a:rPr lang="en-US" dirty="0"/>
              <a:t>(2-year shelf life) – 0.0122$ per 1 unit</a:t>
            </a:r>
          </a:p>
          <a:p>
            <a:r>
              <a:rPr lang="en-US" dirty="0"/>
              <a:t>SAN-HQ: </a:t>
            </a:r>
            <a:r>
              <a:rPr lang="en-US" u="sng" dirty="0"/>
              <a:t>50 U/ml </a:t>
            </a:r>
            <a:r>
              <a:rPr lang="en-US" dirty="0"/>
              <a:t>(1-year shelf life*) – 0.008$ per 1 unit</a:t>
            </a:r>
            <a:endParaRPr lang="x-none" dirty="0"/>
          </a:p>
        </p:txBody>
      </p:sp>
      <p:sp>
        <p:nvSpPr>
          <p:cNvPr id="3" name="TextBox 2"/>
          <p:cNvSpPr txBox="1"/>
          <p:nvPr/>
        </p:nvSpPr>
        <p:spPr>
          <a:xfrm>
            <a:off x="4019339" y="5539795"/>
            <a:ext cx="604808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u="sng" dirty="0">
                <a:solidFill>
                  <a:srgbClr val="C00000"/>
                </a:solidFill>
              </a:rPr>
              <a:t>Treatment with SAN HQ improved purification of the sample in compare to </a:t>
            </a:r>
            <a:r>
              <a:rPr lang="en-US" sz="2400" u="sng" dirty="0" err="1">
                <a:solidFill>
                  <a:srgbClr val="C00000"/>
                </a:solidFill>
              </a:rPr>
              <a:t>Benzonase</a:t>
            </a:r>
            <a:r>
              <a:rPr lang="en-US" sz="2400" u="sng" dirty="0">
                <a:solidFill>
                  <a:srgbClr val="C00000"/>
                </a:solidFill>
              </a:rPr>
              <a:t> and cut the total cost of the reaction by a third </a:t>
            </a:r>
            <a:endParaRPr lang="he-IL" sz="2400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74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2AD80-8CE0-4E6F-A579-822F415D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496094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FA37A-5C94-435B-ACD2-EAD1B871F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29" y="0"/>
            <a:ext cx="4774279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19190-6300-42DA-8857-30BDCFEDE03B}"/>
              </a:ext>
            </a:extLst>
          </p:cNvPr>
          <p:cNvSpPr/>
          <p:nvPr/>
        </p:nvSpPr>
        <p:spPr>
          <a:xfrm>
            <a:off x="606490" y="2556588"/>
            <a:ext cx="4693298" cy="746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EB9B62-E030-4DA4-882C-166A830199DD}"/>
              </a:ext>
            </a:extLst>
          </p:cNvPr>
          <p:cNvSpPr/>
          <p:nvPr/>
        </p:nvSpPr>
        <p:spPr>
          <a:xfrm>
            <a:off x="591024" y="3382344"/>
            <a:ext cx="4693298" cy="107768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E0CBD-15C3-49D1-B00F-54CD9727D47F}"/>
              </a:ext>
            </a:extLst>
          </p:cNvPr>
          <p:cNvSpPr/>
          <p:nvPr/>
        </p:nvSpPr>
        <p:spPr>
          <a:xfrm>
            <a:off x="6483219" y="1761929"/>
            <a:ext cx="4693298" cy="79466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790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57FE9-0010-4F29-A1EC-D8A33D41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518" y="0"/>
            <a:ext cx="517096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FF99A9-0585-4335-AD9C-71C7EB114764}"/>
              </a:ext>
            </a:extLst>
          </p:cNvPr>
          <p:cNvSpPr/>
          <p:nvPr/>
        </p:nvSpPr>
        <p:spPr>
          <a:xfrm>
            <a:off x="3628051" y="738230"/>
            <a:ext cx="4965443" cy="7639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63160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3530</TotalTime>
  <Words>1923</Words>
  <Application>Microsoft Office PowerPoint</Application>
  <PresentationFormat>Widescreen</PresentationFormat>
  <Paragraphs>422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proxima-nova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 analysis: Commercial vs. ‘in-house’ AAV-hTERT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Maayan Eitan-Wexler</dc:creator>
  <cp:lastModifiedBy>Maayan Eitan-Wexler</cp:lastModifiedBy>
  <cp:revision>26</cp:revision>
  <dcterms:created xsi:type="dcterms:W3CDTF">2021-08-02T06:29:53Z</dcterms:created>
  <dcterms:modified xsi:type="dcterms:W3CDTF">2021-08-12T05:58:38Z</dcterms:modified>
</cp:coreProperties>
</file>